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6858000" cx="12192000"/>
  <p:notesSz cx="6858000" cy="1857375"/>
  <p:embeddedFontLst>
    <p:embeddedFont>
      <p:font typeface="IBM Plex Mono SemiBold"/>
      <p:regular r:id="rId54"/>
      <p:bold r:id="rId55"/>
      <p:italic r:id="rId56"/>
      <p:boldItalic r:id="rId57"/>
    </p:embeddedFont>
    <p:embeddedFont>
      <p:font typeface="IBM Plex Mono"/>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62" roundtripDataSignature="AMtx7miFlRC3ygNNbld7Um1RGgRFsPAIb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customschemas.google.com/relationships/presentationmetadata" Target="metadata"/><Relationship Id="rId61" Type="http://schemas.openxmlformats.org/officeDocument/2006/relationships/font" Target="fonts/IBMPlexMon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IBMPlexMono-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IBMPlexMonoSemiBold-bold.fntdata"/><Relationship Id="rId10" Type="http://schemas.openxmlformats.org/officeDocument/2006/relationships/slide" Target="slides/slide5.xml"/><Relationship Id="rId54" Type="http://schemas.openxmlformats.org/officeDocument/2006/relationships/font" Target="fonts/IBMPlexMonoSemiBold-regular.fntdata"/><Relationship Id="rId13" Type="http://schemas.openxmlformats.org/officeDocument/2006/relationships/slide" Target="slides/slide8.xml"/><Relationship Id="rId57" Type="http://schemas.openxmlformats.org/officeDocument/2006/relationships/font" Target="fonts/IBMPlexMonoSemiBold-boldItalic.fntdata"/><Relationship Id="rId12" Type="http://schemas.openxmlformats.org/officeDocument/2006/relationships/slide" Target="slides/slide7.xml"/><Relationship Id="rId56" Type="http://schemas.openxmlformats.org/officeDocument/2006/relationships/font" Target="fonts/IBMPlexMonoSemiBold-italic.fntdata"/><Relationship Id="rId15" Type="http://schemas.openxmlformats.org/officeDocument/2006/relationships/slide" Target="slides/slide10.xml"/><Relationship Id="rId59" Type="http://schemas.openxmlformats.org/officeDocument/2006/relationships/font" Target="fonts/IBMPlexMono-bold.fntdata"/><Relationship Id="rId14" Type="http://schemas.openxmlformats.org/officeDocument/2006/relationships/slide" Target="slides/slide9.xml"/><Relationship Id="rId58" Type="http://schemas.openxmlformats.org/officeDocument/2006/relationships/font" Target="fonts/IBMPlexMono-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03" name="Google Shape;203;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11" name="Google Shape;211;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 name="Google Shape;337;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2" name="Google Shape;442;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19" name="Google Shape;11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27" name="Google Shape;12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5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5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5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5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5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5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5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5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6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60"/>
          <p:cNvSpPr/>
          <p:nvPr>
            <p:ph idx="2" type="pic"/>
          </p:nvPr>
        </p:nvSpPr>
        <p:spPr>
          <a:xfrm>
            <a:off x="5183188" y="987425"/>
            <a:ext cx="6172200" cy="4873625"/>
          </a:xfrm>
          <a:prstGeom prst="rect">
            <a:avLst/>
          </a:prstGeom>
          <a:noFill/>
          <a:ln>
            <a:noFill/>
          </a:ln>
        </p:spPr>
      </p:sp>
      <p:sp>
        <p:nvSpPr>
          <p:cNvPr id="66" name="Google Shape;66;p6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6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6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6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61"/>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6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6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6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6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62"/>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6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6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6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6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5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5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5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5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5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5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54"/>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5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5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5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5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55"/>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5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55"/>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5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5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56"/>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5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5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5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5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5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5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5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57"/>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5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5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5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5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5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5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hyperlink" Target="https://github.com/ddmatae/Applied-Data-Science-Capstone/blob/main/Data%20Collection%20with%20Web%20Scraping.ipynb" TargetMode="External"/><Relationship Id="rId5"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hyperlink" Target="https://github.com/ddmatae/Applied-Data-Science-Capstone/blob/main/Data%20Wrangling.ipynb" TargetMode="External"/><Relationship Id="rId5"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hyperlink" Target="https://github.com/ddmatae/Applied-Data-Science-Capstone/blob/main/EDA%20with%20Data%20Visualization.ipynb" TargetMode="External"/><Relationship Id="rId5"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hyperlink" Target="https://github.com/ddmatae/Applied-Data-Science-Capstone/blob/main/Interactive%20Visual%20Analytics%20with%20Folium%20lab.ipynb"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hyperlink" Target="https://github.com/ddmatae/Applied-Data-Science-Capstone/blob/main/app.py"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hyperlink" Target="https://github.com/ddmatae/Applied-Data-Science-Capstone/blob/main/Machine%20Learning%20Prediction.ipynb"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2.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2.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2.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2.pn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2.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2.pn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2.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2.png"/><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2.pn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2.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2.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8.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2.png"/><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2.png"/><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2.png"/><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6.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2.png"/><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2.png"/><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3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hyperlink" Target="https://github.com/ddmatae/Applied-Data-Science-Capstone/blob/main/Data%20Collection%20API.ipynb" TargetMode="External"/><Relationship Id="rId5"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
          <p:cNvSpPr txBox="1"/>
          <p:nvPr/>
        </p:nvSpPr>
        <p:spPr>
          <a:xfrm>
            <a:off x="888546" y="4568734"/>
            <a:ext cx="2514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2"/>
                </a:solidFill>
              </a:rPr>
              <a:t>Daniel Euzebio</a:t>
            </a:r>
            <a:endParaRPr/>
          </a:p>
          <a:p>
            <a:pPr indent="0" lvl="0" marL="0" marR="0" rtl="0" algn="l">
              <a:spcBef>
                <a:spcPts val="0"/>
              </a:spcBef>
              <a:spcAft>
                <a:spcPts val="0"/>
              </a:spcAft>
              <a:buNone/>
            </a:pPr>
            <a:r>
              <a:rPr lang="en-US" sz="1800">
                <a:solidFill>
                  <a:schemeClr val="lt2"/>
                </a:solidFill>
              </a:rPr>
              <a:t>10</a:t>
            </a:r>
            <a:r>
              <a:rPr lang="en-US" sz="1800">
                <a:solidFill>
                  <a:schemeClr val="lt2"/>
                </a:solidFill>
                <a:latin typeface="Arial"/>
                <a:ea typeface="Arial"/>
                <a:cs typeface="Arial"/>
                <a:sym typeface="Arial"/>
              </a:rPr>
              <a:t> </a:t>
            </a:r>
            <a:r>
              <a:rPr lang="en-US" sz="1800">
                <a:solidFill>
                  <a:schemeClr val="lt2"/>
                </a:solidFill>
              </a:rPr>
              <a:t>Nov</a:t>
            </a:r>
            <a:r>
              <a:rPr lang="en-US" sz="1800">
                <a:solidFill>
                  <a:schemeClr val="lt2"/>
                </a:solidFill>
                <a:latin typeface="Arial"/>
                <a:ea typeface="Arial"/>
                <a:cs typeface="Arial"/>
                <a:sym typeface="Arial"/>
              </a:rPr>
              <a:t>ember 202</a:t>
            </a:r>
            <a:r>
              <a:rPr lang="en-US" sz="1800">
                <a:solidFill>
                  <a:schemeClr val="lt2"/>
                </a:solidFill>
              </a:rPr>
              <a:t>4</a:t>
            </a:r>
            <a:endParaRPr/>
          </a:p>
        </p:txBody>
      </p:sp>
      <p:pic>
        <p:nvPicPr>
          <p:cNvPr descr="IBM Skills Network Logo - Horizontal-noai copy.png" id="87" name="Google Shape;87;p1"/>
          <p:cNvPicPr preferRelativeResize="0"/>
          <p:nvPr/>
        </p:nvPicPr>
        <p:blipFill rotWithShape="1">
          <a:blip r:embed="rId4">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0" name="Shape 150"/>
        <p:cNvGrpSpPr/>
        <p:nvPr/>
      </p:nvGrpSpPr>
      <p:grpSpPr>
        <a:xfrm>
          <a:off x="0" y="0"/>
          <a:ext cx="0" cy="0"/>
          <a:chOff x="0" y="0"/>
          <a:chExt cx="0" cy="0"/>
        </a:xfrm>
      </p:grpSpPr>
      <p:sp>
        <p:nvSpPr>
          <p:cNvPr id="151" name="Google Shape;151;p1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2" name="Google Shape;152;p10"/>
          <p:cNvSpPr txBox="1"/>
          <p:nvPr>
            <p:ph idx="1" type="body"/>
          </p:nvPr>
        </p:nvSpPr>
        <p:spPr>
          <a:xfrm>
            <a:off x="922411" y="1792288"/>
            <a:ext cx="3932238" cy="381158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800"/>
              <a:buFont typeface="Arial"/>
              <a:buNone/>
            </a:pPr>
            <a:r>
              <a:rPr lang="en-US" sz="1800">
                <a:solidFill>
                  <a:schemeClr val="dk1"/>
                </a:solidFill>
                <a:latin typeface="Calibri"/>
                <a:ea typeface="Calibri"/>
                <a:cs typeface="Calibri"/>
                <a:sym typeface="Calibri"/>
              </a:rPr>
              <a:t>• Data from SpaceX launches can also be obtained from Wikipedia; </a:t>
            </a:r>
            <a:endParaRPr/>
          </a:p>
          <a:p>
            <a:pPr indent="0" lvl="0" marL="0" marR="0" rtl="0" algn="l">
              <a:lnSpc>
                <a:spcPct val="90000"/>
              </a:lnSpc>
              <a:spcBef>
                <a:spcPts val="1000"/>
              </a:spcBef>
              <a:spcAft>
                <a:spcPts val="0"/>
              </a:spcAft>
              <a:buClr>
                <a:schemeClr val="dk1"/>
              </a:buClr>
              <a:buSzPts val="1800"/>
              <a:buFont typeface="Arial"/>
              <a:buNone/>
            </a:pPr>
            <a:r>
              <a:rPr lang="en-US" sz="1800">
                <a:solidFill>
                  <a:schemeClr val="dk1"/>
                </a:solidFill>
                <a:latin typeface="Calibri"/>
                <a:ea typeface="Calibri"/>
                <a:cs typeface="Calibri"/>
                <a:sym typeface="Calibri"/>
              </a:rPr>
              <a:t>• Data are downloaded from Wikipedia according to the flowchart and then persisted. </a:t>
            </a:r>
            <a:endParaRPr/>
          </a:p>
          <a:p>
            <a:pPr indent="0" lvl="0" marL="0" marR="0" rtl="0" algn="l">
              <a:lnSpc>
                <a:spcPct val="90000"/>
              </a:lnSpc>
              <a:spcBef>
                <a:spcPts val="1000"/>
              </a:spcBef>
              <a:spcAft>
                <a:spcPts val="0"/>
              </a:spcAft>
              <a:buClr>
                <a:schemeClr val="dk1"/>
              </a:buClr>
              <a:buSzPts val="1800"/>
              <a:buFont typeface="Arial"/>
              <a:buNone/>
            </a:pPr>
            <a:r>
              <a:rPr lang="en-US" sz="1800">
                <a:solidFill>
                  <a:schemeClr val="dk1"/>
                </a:solidFill>
                <a:latin typeface="Calibri"/>
                <a:ea typeface="Calibri"/>
                <a:cs typeface="Calibri"/>
                <a:sym typeface="Calibri"/>
              </a:rPr>
              <a:t>• Source code: </a:t>
            </a:r>
            <a:endParaRPr sz="1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1800"/>
              <a:buFont typeface="Arial"/>
              <a:buNone/>
            </a:pPr>
            <a:r>
              <a:rPr lang="en-US" sz="1800" u="sng">
                <a:solidFill>
                  <a:schemeClr val="hlink"/>
                </a:solidFill>
                <a:latin typeface="Calibri"/>
                <a:ea typeface="Calibri"/>
                <a:cs typeface="Calibri"/>
                <a:sym typeface="Calibri"/>
                <a:hlinkClick r:id="rId4"/>
              </a:rPr>
              <a:t>https://github.com/ddmatae/Applied-Data-Science-Capstone/blob/main/Data%20Collection%20with%20Web%20Scraping.ipynb</a:t>
            </a:r>
            <a:endParaRPr sz="1800">
              <a:solidFill>
                <a:schemeClr val="dk1"/>
              </a:solidFill>
              <a:latin typeface="Calibri"/>
              <a:ea typeface="Calibri"/>
              <a:cs typeface="Calibri"/>
              <a:sym typeface="Calibri"/>
            </a:endParaRPr>
          </a:p>
        </p:txBody>
      </p:sp>
      <p:sp>
        <p:nvSpPr>
          <p:cNvPr id="153" name="Google Shape;153;p1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154" name="Google Shape;154;p10"/>
          <p:cNvSpPr txBox="1"/>
          <p:nvPr/>
        </p:nvSpPr>
        <p:spPr>
          <a:xfrm>
            <a:off x="922411" y="6910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pic>
        <p:nvPicPr>
          <p:cNvPr id="155" name="Google Shape;155;p10"/>
          <p:cNvPicPr preferRelativeResize="0"/>
          <p:nvPr/>
        </p:nvPicPr>
        <p:blipFill rotWithShape="1">
          <a:blip r:embed="rId5">
            <a:alphaModFix/>
          </a:blip>
          <a:srcRect b="0" l="0" r="0" t="0"/>
          <a:stretch/>
        </p:blipFill>
        <p:spPr>
          <a:xfrm>
            <a:off x="7609872" y="1611311"/>
            <a:ext cx="2743200" cy="382333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9" name="Shape 159"/>
        <p:cNvGrpSpPr/>
        <p:nvPr/>
      </p:nvGrpSpPr>
      <p:grpSpPr>
        <a:xfrm>
          <a:off x="0" y="0"/>
          <a:ext cx="0" cy="0"/>
          <a:chOff x="0" y="0"/>
          <a:chExt cx="0" cy="0"/>
        </a:xfrm>
      </p:grpSpPr>
      <p:sp>
        <p:nvSpPr>
          <p:cNvPr id="160" name="Google Shape;160;p1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1" name="Google Shape;161;p11"/>
          <p:cNvSpPr txBox="1"/>
          <p:nvPr>
            <p:ph idx="1" type="body"/>
          </p:nvPr>
        </p:nvSpPr>
        <p:spPr>
          <a:xfrm>
            <a:off x="770011" y="1825625"/>
            <a:ext cx="8975652"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Initially some Exploratory Data Analysis (EDA) was performed on the dataset. </a:t>
            </a:r>
            <a:endParaRPr/>
          </a:p>
          <a:p>
            <a:pPr indent="-228600" lvl="0" marL="228600" marR="0" rtl="0" algn="l">
              <a:lnSpc>
                <a:spcPct val="90000"/>
              </a:lnSpc>
              <a:spcBef>
                <a:spcPts val="100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Then the summary launches per site, occurrences of each orbit and occurrences of mission outcome per orbit type were calculated.</a:t>
            </a:r>
            <a:endParaRPr/>
          </a:p>
          <a:p>
            <a:pPr indent="-228600" lvl="0" marL="228600" marR="0" rtl="0" algn="l">
              <a:lnSpc>
                <a:spcPct val="90000"/>
              </a:lnSpc>
              <a:spcBef>
                <a:spcPts val="100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Finally, the landing outcome label was created from Outcome column.</a:t>
            </a:r>
            <a:endParaRPr/>
          </a:p>
          <a:p>
            <a:pPr indent="-114300" lvl="0" marL="228600" marR="0" rtl="0" algn="l">
              <a:lnSpc>
                <a:spcPct val="90000"/>
              </a:lnSpc>
              <a:spcBef>
                <a:spcPts val="100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114300" lvl="0" marL="228600" marR="0" rtl="0" algn="l">
              <a:lnSpc>
                <a:spcPct val="90000"/>
              </a:lnSpc>
              <a:spcBef>
                <a:spcPts val="100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114300" lvl="0" marL="228600" marR="0" rtl="0" algn="l">
              <a:lnSpc>
                <a:spcPct val="90000"/>
              </a:lnSpc>
              <a:spcBef>
                <a:spcPts val="100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114300" lvl="0" marL="228600" marR="0" rtl="0" algn="l">
              <a:lnSpc>
                <a:spcPct val="90000"/>
              </a:lnSpc>
              <a:spcBef>
                <a:spcPts val="100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Source code: </a:t>
            </a:r>
            <a:endParaRPr/>
          </a:p>
          <a:p>
            <a:pPr indent="-114300" lvl="0" marL="228600" marR="0" rtl="0" algn="l">
              <a:lnSpc>
                <a:spcPct val="90000"/>
              </a:lnSpc>
              <a:spcBef>
                <a:spcPts val="1000"/>
              </a:spcBef>
              <a:spcAft>
                <a:spcPts val="0"/>
              </a:spcAft>
              <a:buClr>
                <a:schemeClr val="dk1"/>
              </a:buClr>
              <a:buSzPts val="1800"/>
              <a:buFont typeface="Arial"/>
              <a:buNone/>
            </a:pPr>
            <a:r>
              <a:rPr lang="en-US" sz="1800" u="sng">
                <a:solidFill>
                  <a:schemeClr val="hlink"/>
                </a:solidFill>
                <a:latin typeface="Calibri"/>
                <a:ea typeface="Calibri"/>
                <a:cs typeface="Calibri"/>
                <a:sym typeface="Calibri"/>
                <a:hlinkClick r:id="rId4"/>
              </a:rPr>
              <a:t>https://github.com/ddmatae/Applied-Data-Science-Capstone/blob/main/Data%20Wrangling.ipynb</a:t>
            </a:r>
            <a:endParaRPr sz="1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p:txBody>
      </p:sp>
      <p:sp>
        <p:nvSpPr>
          <p:cNvPr id="162" name="Google Shape;162;p1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pic>
        <p:nvPicPr>
          <p:cNvPr id="163" name="Google Shape;163;p11"/>
          <p:cNvPicPr preferRelativeResize="0"/>
          <p:nvPr/>
        </p:nvPicPr>
        <p:blipFill rotWithShape="1">
          <a:blip r:embed="rId5">
            <a:alphaModFix/>
          </a:blip>
          <a:srcRect b="0" l="0" r="0" t="0"/>
          <a:stretch/>
        </p:blipFill>
        <p:spPr>
          <a:xfrm>
            <a:off x="870577" y="3429000"/>
            <a:ext cx="5225423" cy="1004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7" name="Shape 167"/>
        <p:cNvGrpSpPr/>
        <p:nvPr/>
      </p:nvGrpSpPr>
      <p:grpSpPr>
        <a:xfrm>
          <a:off x="0" y="0"/>
          <a:ext cx="0" cy="0"/>
          <a:chOff x="0" y="0"/>
          <a:chExt cx="0" cy="0"/>
        </a:xfrm>
      </p:grpSpPr>
      <p:sp>
        <p:nvSpPr>
          <p:cNvPr id="168" name="Google Shape;168;p1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9" name="Google Shape;169;p12"/>
          <p:cNvSpPr txBox="1"/>
          <p:nvPr>
            <p:ph idx="1" type="body"/>
          </p:nvPr>
        </p:nvSpPr>
        <p:spPr>
          <a:xfrm>
            <a:off x="770011" y="1584325"/>
            <a:ext cx="9745589" cy="4842886"/>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The following SQL queries were performed: </a:t>
            </a:r>
            <a:endParaRPr/>
          </a:p>
          <a:p>
            <a:pPr indent="-228600" lvl="1" marL="685800" marR="0" rtl="0" algn="l">
              <a:lnSpc>
                <a:spcPct val="90000"/>
              </a:lnSpc>
              <a:spcBef>
                <a:spcPts val="50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Names of the unique launch sites in the space mission; </a:t>
            </a:r>
            <a:endParaRPr/>
          </a:p>
          <a:p>
            <a:pPr indent="-228600" lvl="1" marL="685800" marR="0" rtl="0" algn="l">
              <a:lnSpc>
                <a:spcPct val="90000"/>
              </a:lnSpc>
              <a:spcBef>
                <a:spcPts val="50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Top 5 launch sites whose name begins with the string 'CCA’; </a:t>
            </a:r>
            <a:endParaRPr/>
          </a:p>
          <a:p>
            <a:pPr indent="-228600" lvl="1" marL="685800" marR="0" rtl="0" algn="l">
              <a:lnSpc>
                <a:spcPct val="90000"/>
              </a:lnSpc>
              <a:spcBef>
                <a:spcPts val="50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Total pay load mass carried by boosters launched by NASA (CRS); </a:t>
            </a:r>
            <a:endParaRPr/>
          </a:p>
          <a:p>
            <a:pPr indent="-228600" lvl="1" marL="685800" marR="0" rtl="0" algn="l">
              <a:lnSpc>
                <a:spcPct val="90000"/>
              </a:lnSpc>
              <a:spcBef>
                <a:spcPts val="50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Average payload mass carried by booster version F9 v1.1; </a:t>
            </a:r>
            <a:endParaRPr/>
          </a:p>
          <a:p>
            <a:pPr indent="-228600" lvl="1" marL="685800" marR="0" rtl="0" algn="l">
              <a:lnSpc>
                <a:spcPct val="90000"/>
              </a:lnSpc>
              <a:spcBef>
                <a:spcPts val="50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Date when the first successful landing outcome in ground pad was achieved; </a:t>
            </a:r>
            <a:endParaRPr/>
          </a:p>
          <a:p>
            <a:pPr indent="-228600" lvl="1" marL="685800" marR="0" rtl="0" algn="l">
              <a:lnSpc>
                <a:spcPct val="90000"/>
              </a:lnSpc>
              <a:spcBef>
                <a:spcPts val="50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Names of the boosters which have success in drone ship and have payload mass between 4000 and 6000 kg; </a:t>
            </a:r>
            <a:endParaRPr/>
          </a:p>
          <a:p>
            <a:pPr indent="-228600" lvl="1" marL="685800" marR="0" rtl="0" algn="l">
              <a:lnSpc>
                <a:spcPct val="90000"/>
              </a:lnSpc>
              <a:spcBef>
                <a:spcPts val="50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Total number of successful and failure mission outcomes; </a:t>
            </a:r>
            <a:endParaRPr/>
          </a:p>
          <a:p>
            <a:pPr indent="-228600" lvl="1" marL="685800" marR="0" rtl="0" algn="l">
              <a:lnSpc>
                <a:spcPct val="90000"/>
              </a:lnSpc>
              <a:spcBef>
                <a:spcPts val="50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Names of the booster versions which have carried the maximum payload mass; </a:t>
            </a:r>
            <a:endParaRPr/>
          </a:p>
          <a:p>
            <a:pPr indent="-228600" lvl="1" marL="685800" marR="0" rtl="0" algn="l">
              <a:lnSpc>
                <a:spcPct val="90000"/>
              </a:lnSpc>
              <a:spcBef>
                <a:spcPts val="50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Failed landing out comes in droneship, their booster versions, and launch site names for in year 2015; and </a:t>
            </a:r>
            <a:endParaRPr/>
          </a:p>
          <a:p>
            <a:pPr indent="-228600" lvl="1" marL="685800" marR="0" rtl="0" algn="l">
              <a:lnSpc>
                <a:spcPct val="90000"/>
              </a:lnSpc>
              <a:spcBef>
                <a:spcPts val="50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Rank of the count of landing outcomes (such as Failure (droneship) or Success (ground pad)) between the date 2010-06-04 and 2017-03-20. </a:t>
            </a:r>
            <a:endParaRPr/>
          </a:p>
          <a:p>
            <a:pPr indent="-228600" lvl="0" marL="228600" marR="0" rtl="0" algn="l">
              <a:lnSpc>
                <a:spcPct val="90000"/>
              </a:lnSpc>
              <a:spcBef>
                <a:spcPts val="100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Source code: </a:t>
            </a:r>
            <a:r>
              <a:rPr lang="en-US" sz="1600">
                <a:solidFill>
                  <a:schemeClr val="dk1"/>
                </a:solidFill>
                <a:latin typeface="Calibri"/>
                <a:ea typeface="Calibri"/>
                <a:cs typeface="Calibri"/>
                <a:sym typeface="Calibri"/>
              </a:rPr>
              <a:t>https://github.com/ddmatae/Applied-Data-Science-Capstone/blob/main/EDA.ipynb</a:t>
            </a:r>
            <a:endParaRPr sz="1600">
              <a:solidFill>
                <a:schemeClr val="dk1"/>
              </a:solidFill>
              <a:latin typeface="Calibri"/>
              <a:ea typeface="Calibri"/>
              <a:cs typeface="Calibri"/>
              <a:sym typeface="Calibri"/>
            </a:endParaRPr>
          </a:p>
        </p:txBody>
      </p:sp>
      <p:sp>
        <p:nvSpPr>
          <p:cNvPr id="170" name="Google Shape;170;p1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4" name="Shape 174"/>
        <p:cNvGrpSpPr/>
        <p:nvPr/>
      </p:nvGrpSpPr>
      <p:grpSpPr>
        <a:xfrm>
          <a:off x="0" y="0"/>
          <a:ext cx="0" cy="0"/>
          <a:chOff x="0" y="0"/>
          <a:chExt cx="0" cy="0"/>
        </a:xfrm>
      </p:grpSpPr>
      <p:sp>
        <p:nvSpPr>
          <p:cNvPr id="175" name="Google Shape;175;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6" name="Google Shape;176;p13"/>
          <p:cNvSpPr txBox="1"/>
          <p:nvPr>
            <p:ph idx="1" type="body"/>
          </p:nvPr>
        </p:nvSpPr>
        <p:spPr>
          <a:xfrm>
            <a:off x="770010" y="1806575"/>
            <a:ext cx="9745589"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To explore data, scatterplots and bar plots were used to visualize the relationship between pair of features: </a:t>
            </a:r>
            <a:endParaRPr/>
          </a:p>
          <a:p>
            <a:pPr indent="-228600" lvl="0" marL="228600" marR="0" rtl="0" algn="l">
              <a:lnSpc>
                <a:spcPct val="90000"/>
              </a:lnSpc>
              <a:spcBef>
                <a:spcPts val="100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Payload Mass X Flight Number, Launch Site X Flight Number, Launch Site X Payload Mass, Orbit and Flight Number, Payload and Orbit</a:t>
            </a:r>
            <a:endParaRPr/>
          </a:p>
          <a:p>
            <a:pPr indent="-114300" lvl="0" marL="228600" marR="0" rtl="0" algn="l">
              <a:lnSpc>
                <a:spcPct val="90000"/>
              </a:lnSpc>
              <a:spcBef>
                <a:spcPts val="100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114300" lvl="0" marL="228600" marR="0" rtl="0" algn="l">
              <a:lnSpc>
                <a:spcPct val="90000"/>
              </a:lnSpc>
              <a:spcBef>
                <a:spcPts val="100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114300" lvl="0" marL="228600" marR="0" rtl="0" algn="l">
              <a:lnSpc>
                <a:spcPct val="90000"/>
              </a:lnSpc>
              <a:spcBef>
                <a:spcPts val="100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114300" lvl="0" marL="228600" marR="0" rtl="0" algn="l">
              <a:lnSpc>
                <a:spcPct val="90000"/>
              </a:lnSpc>
              <a:spcBef>
                <a:spcPts val="100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114300" lvl="0" marL="228600" marR="0" rtl="0" algn="l">
              <a:lnSpc>
                <a:spcPct val="90000"/>
              </a:lnSpc>
              <a:spcBef>
                <a:spcPts val="100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Source code: </a:t>
            </a:r>
            <a:r>
              <a:rPr lang="en-US" sz="1800" u="sng">
                <a:solidFill>
                  <a:schemeClr val="hlink"/>
                </a:solidFill>
                <a:latin typeface="Calibri"/>
                <a:ea typeface="Calibri"/>
                <a:cs typeface="Calibri"/>
                <a:sym typeface="Calibri"/>
                <a:hlinkClick r:id="rId4"/>
              </a:rPr>
              <a:t>https://github.com/ddmatae/Applied-Data-Science-Capstone/blob/main/EDA%20with%20Data%20Visualization.ipynb</a:t>
            </a:r>
            <a:endParaRPr sz="1800">
              <a:solidFill>
                <a:schemeClr val="dk1"/>
              </a:solidFill>
              <a:latin typeface="Calibri"/>
              <a:ea typeface="Calibri"/>
              <a:cs typeface="Calibri"/>
              <a:sym typeface="Calibri"/>
            </a:endParaRPr>
          </a:p>
          <a:p>
            <a:pPr indent="-114300" lvl="0" marL="228600" marR="0" rtl="0" algn="l">
              <a:lnSpc>
                <a:spcPct val="90000"/>
              </a:lnSpc>
              <a:spcBef>
                <a:spcPts val="100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p:txBody>
      </p:sp>
      <p:sp>
        <p:nvSpPr>
          <p:cNvPr id="177" name="Google Shape;177;p1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pic>
        <p:nvPicPr>
          <p:cNvPr id="178" name="Google Shape;178;p13"/>
          <p:cNvPicPr preferRelativeResize="0"/>
          <p:nvPr/>
        </p:nvPicPr>
        <p:blipFill rotWithShape="1">
          <a:blip r:embed="rId5">
            <a:alphaModFix/>
          </a:blip>
          <a:srcRect b="0" l="0" r="0" t="0"/>
          <a:stretch/>
        </p:blipFill>
        <p:spPr>
          <a:xfrm>
            <a:off x="919299" y="3258344"/>
            <a:ext cx="5816600" cy="1447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2" name="Shape 182"/>
        <p:cNvGrpSpPr/>
        <p:nvPr/>
      </p:nvGrpSpPr>
      <p:grpSpPr>
        <a:xfrm>
          <a:off x="0" y="0"/>
          <a:ext cx="0" cy="0"/>
          <a:chOff x="0" y="0"/>
          <a:chExt cx="0" cy="0"/>
        </a:xfrm>
      </p:grpSpPr>
      <p:sp>
        <p:nvSpPr>
          <p:cNvPr id="183" name="Google Shape;183;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4" name="Google Shape;184;p14"/>
          <p:cNvSpPr txBox="1"/>
          <p:nvPr>
            <p:ph idx="1" type="body"/>
          </p:nvPr>
        </p:nvSpPr>
        <p:spPr>
          <a:xfrm>
            <a:off x="838200" y="1875054"/>
            <a:ext cx="10515600"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Markers, circles, lines and marker clusters were used with Folium Maps </a:t>
            </a:r>
            <a:endParaRPr/>
          </a:p>
          <a:p>
            <a:pPr indent="-228600" lvl="0" marL="228600" marR="0" rtl="0" algn="l">
              <a:lnSpc>
                <a:spcPct val="90000"/>
              </a:lnSpc>
              <a:spcBef>
                <a:spcPts val="100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Markers indicate points like launch sites; </a:t>
            </a:r>
            <a:endParaRPr/>
          </a:p>
          <a:p>
            <a:pPr indent="-228600" lvl="0" marL="228600" marR="0" rtl="0" algn="l">
              <a:lnSpc>
                <a:spcPct val="90000"/>
              </a:lnSpc>
              <a:spcBef>
                <a:spcPts val="100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Circles indicate highlighted areas around specific coordinates, like NASA Johnson Space Center; </a:t>
            </a:r>
            <a:endParaRPr/>
          </a:p>
          <a:p>
            <a:pPr indent="-228600" lvl="0" marL="228600" marR="0" rtl="0" algn="l">
              <a:lnSpc>
                <a:spcPct val="90000"/>
              </a:lnSpc>
              <a:spcBef>
                <a:spcPts val="100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Marker clusters indicates groups of events in each coordinate, like launches in a launch site; and </a:t>
            </a:r>
            <a:endParaRPr/>
          </a:p>
          <a:p>
            <a:pPr indent="-228600" lvl="0" marL="228600" marR="0" rtl="0" algn="l">
              <a:lnSpc>
                <a:spcPct val="90000"/>
              </a:lnSpc>
              <a:spcBef>
                <a:spcPts val="100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Lines are used to indicate distances between two coordinates. </a:t>
            </a:r>
            <a:endParaRPr/>
          </a:p>
          <a:p>
            <a:pPr indent="-228600" lvl="0" marL="228600" marR="0" rtl="0" algn="l">
              <a:lnSpc>
                <a:spcPct val="90000"/>
              </a:lnSpc>
              <a:spcBef>
                <a:spcPts val="100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Source code: </a:t>
            </a:r>
            <a:r>
              <a:rPr lang="en-US" sz="1800" u="sng">
                <a:solidFill>
                  <a:schemeClr val="hlink"/>
                </a:solidFill>
                <a:latin typeface="Calibri"/>
                <a:ea typeface="Calibri"/>
                <a:cs typeface="Calibri"/>
                <a:sym typeface="Calibri"/>
                <a:hlinkClick r:id="rId4"/>
              </a:rPr>
              <a:t>https://github.com/ddmatae/Applied-Data-Science-Capstone/blob/main/Interactive%20Visual%20Analytics%20with%20Folium%20lab.ipynb</a:t>
            </a:r>
            <a:endParaRPr sz="1800">
              <a:solidFill>
                <a:schemeClr val="dk1"/>
              </a:solidFill>
              <a:latin typeface="Calibri"/>
              <a:ea typeface="Calibri"/>
              <a:cs typeface="Calibri"/>
              <a:sym typeface="Calibri"/>
            </a:endParaRPr>
          </a:p>
        </p:txBody>
      </p:sp>
      <p:sp>
        <p:nvSpPr>
          <p:cNvPr id="185" name="Google Shape;185;p1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9" name="Shape 189"/>
        <p:cNvGrpSpPr/>
        <p:nvPr/>
      </p:nvGrpSpPr>
      <p:grpSpPr>
        <a:xfrm>
          <a:off x="0" y="0"/>
          <a:ext cx="0" cy="0"/>
          <a:chOff x="0" y="0"/>
          <a:chExt cx="0" cy="0"/>
        </a:xfrm>
      </p:grpSpPr>
      <p:sp>
        <p:nvSpPr>
          <p:cNvPr id="190" name="Google Shape;190;p1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1" name="Google Shape;191;p15"/>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built an interactive dashboard with Plotly dash</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plotted pie charts showing the total launches by a certain sites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plotted scatter graph showing the relationship with Outcome and Payload Mass (Kg) for the different booster version.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link to the notebook is </a:t>
            </a:r>
            <a:r>
              <a:rPr lang="en-US" sz="2200" u="sng">
                <a:solidFill>
                  <a:schemeClr val="hlink"/>
                </a:solidFill>
                <a:hlinkClick r:id="rId4"/>
              </a:rPr>
              <a:t>https://github.com/ddmatae/Applied-Data-Science-Capstone/blob/main/app.py</a:t>
            </a:r>
            <a:endParaRPr sz="2200">
              <a:solidFill>
                <a:srgbClr val="1C7DDB"/>
              </a:solidFill>
              <a:latin typeface="Arial"/>
              <a:ea typeface="Arial"/>
              <a:cs typeface="Arial"/>
              <a:sym typeface="Arial"/>
            </a:endParaRPr>
          </a:p>
        </p:txBody>
      </p:sp>
      <p:sp>
        <p:nvSpPr>
          <p:cNvPr id="192" name="Google Shape;192;p1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6" name="Shape 196"/>
        <p:cNvGrpSpPr/>
        <p:nvPr/>
      </p:nvGrpSpPr>
      <p:grpSpPr>
        <a:xfrm>
          <a:off x="0" y="0"/>
          <a:ext cx="0" cy="0"/>
          <a:chOff x="0" y="0"/>
          <a:chExt cx="0" cy="0"/>
        </a:xfrm>
      </p:grpSpPr>
      <p:sp>
        <p:nvSpPr>
          <p:cNvPr id="197" name="Google Shape;197;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8" name="Google Shape;198;p16"/>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lnSpcReduction="10000"/>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loaded the data using numpy and pandas, transformed the data, split our data into training and testing.</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built different machine learning models and tune different hyperparameters using GridSearchCV.</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used accuracy as the metric for our model, improved the model using feature engineering and algorithm tuning.</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found the best performing classification model.</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link to the notebook is </a:t>
            </a:r>
            <a:r>
              <a:rPr lang="en-US" sz="2200" u="sng">
                <a:solidFill>
                  <a:schemeClr val="hlink"/>
                </a:solidFill>
                <a:hlinkClick r:id="rId4"/>
              </a:rPr>
              <a:t>https://github.com/ddmatae/Applied-Data-Science-Capstone/blob/main/Machine%20Learning%20Prediction.ipynb</a:t>
            </a:r>
            <a:endParaRPr/>
          </a:p>
          <a:p>
            <a:pPr indent="-76200" lvl="0" marL="228600" marR="0" rtl="0" algn="l">
              <a:lnSpc>
                <a:spcPct val="90000"/>
              </a:lnSpc>
              <a:spcBef>
                <a:spcPts val="100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
        <p:nvSpPr>
          <p:cNvPr id="199" name="Google Shape;199;p1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4" name="Shape 204"/>
        <p:cNvGrpSpPr/>
        <p:nvPr/>
      </p:nvGrpSpPr>
      <p:grpSpPr>
        <a:xfrm>
          <a:off x="0" y="0"/>
          <a:ext cx="0" cy="0"/>
          <a:chOff x="0" y="0"/>
          <a:chExt cx="0" cy="0"/>
        </a:xfrm>
      </p:grpSpPr>
      <p:sp>
        <p:nvSpPr>
          <p:cNvPr id="205" name="Google Shape;205;p17"/>
          <p:cNvSpPr txBox="1"/>
          <p:nvPr/>
        </p:nvSpPr>
        <p:spPr>
          <a:xfrm>
            <a:off x="841125" y="1807337"/>
            <a:ext cx="8023475" cy="3564763"/>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0C0C0C"/>
              </a:buClr>
              <a:buSzPts val="1800"/>
              <a:buFont typeface="Arial"/>
              <a:buChar char="•"/>
            </a:pPr>
            <a:r>
              <a:rPr lang="en-US" sz="1800">
                <a:solidFill>
                  <a:srgbClr val="0C0C0C"/>
                </a:solidFill>
                <a:latin typeface="IBM Plex Mono"/>
                <a:ea typeface="IBM Plex Mono"/>
                <a:cs typeface="IBM Plex Mono"/>
                <a:sym typeface="IBM Plex Mono"/>
              </a:rPr>
              <a:t>Exploratory data analysis results: </a:t>
            </a:r>
            <a:endParaRPr/>
          </a:p>
          <a:p>
            <a:pPr indent="-228600" lvl="1" marL="685800" marR="0" rtl="0" algn="l">
              <a:lnSpc>
                <a:spcPct val="90000"/>
              </a:lnSpc>
              <a:spcBef>
                <a:spcPts val="500"/>
              </a:spcBef>
              <a:spcAft>
                <a:spcPts val="0"/>
              </a:spcAft>
              <a:buClr>
                <a:srgbClr val="0C0C0C"/>
              </a:buClr>
              <a:buSzPts val="1600"/>
              <a:buFont typeface="Arial"/>
              <a:buChar char="•"/>
            </a:pPr>
            <a:r>
              <a:rPr b="0" i="0" lang="en-US" sz="1600" u="none" cap="none" strike="noStrike">
                <a:solidFill>
                  <a:srgbClr val="0C0C0C"/>
                </a:solidFill>
                <a:latin typeface="IBM Plex Mono"/>
                <a:ea typeface="IBM Plex Mono"/>
                <a:cs typeface="IBM Plex Mono"/>
                <a:sym typeface="IBM Plex Mono"/>
              </a:rPr>
              <a:t>Space X uses 4 different launch sites; </a:t>
            </a:r>
            <a:endParaRPr/>
          </a:p>
          <a:p>
            <a:pPr indent="-228600" lvl="1" marL="685800" marR="0" rtl="0" algn="l">
              <a:lnSpc>
                <a:spcPct val="90000"/>
              </a:lnSpc>
              <a:spcBef>
                <a:spcPts val="500"/>
              </a:spcBef>
              <a:spcAft>
                <a:spcPts val="0"/>
              </a:spcAft>
              <a:buClr>
                <a:srgbClr val="0C0C0C"/>
              </a:buClr>
              <a:buSzPts val="1600"/>
              <a:buFont typeface="Arial"/>
              <a:buChar char="•"/>
            </a:pPr>
            <a:r>
              <a:rPr b="0" i="0" lang="en-US" sz="1600" u="none" cap="none" strike="noStrike">
                <a:solidFill>
                  <a:srgbClr val="0C0C0C"/>
                </a:solidFill>
                <a:latin typeface="IBM Plex Mono"/>
                <a:ea typeface="IBM Plex Mono"/>
                <a:cs typeface="IBM Plex Mono"/>
                <a:sym typeface="IBM Plex Mono"/>
              </a:rPr>
              <a:t>The first launches were done to Space X itself and NASA; </a:t>
            </a:r>
            <a:endParaRPr/>
          </a:p>
          <a:p>
            <a:pPr indent="-228600" lvl="1" marL="685800" marR="0" rtl="0" algn="l">
              <a:lnSpc>
                <a:spcPct val="90000"/>
              </a:lnSpc>
              <a:spcBef>
                <a:spcPts val="500"/>
              </a:spcBef>
              <a:spcAft>
                <a:spcPts val="0"/>
              </a:spcAft>
              <a:buClr>
                <a:srgbClr val="0C0C0C"/>
              </a:buClr>
              <a:buSzPts val="1600"/>
              <a:buFont typeface="Arial"/>
              <a:buChar char="•"/>
            </a:pPr>
            <a:r>
              <a:rPr b="0" i="0" lang="en-US" sz="1600" u="none" cap="none" strike="noStrike">
                <a:solidFill>
                  <a:srgbClr val="0C0C0C"/>
                </a:solidFill>
                <a:latin typeface="IBM Plex Mono"/>
                <a:ea typeface="IBM Plex Mono"/>
                <a:cs typeface="IBM Plex Mono"/>
                <a:sym typeface="IBM Plex Mono"/>
              </a:rPr>
              <a:t>The average payload of F9 v1.1 booster is 2,928 kg; </a:t>
            </a:r>
            <a:endParaRPr/>
          </a:p>
          <a:p>
            <a:pPr indent="-228600" lvl="1" marL="685800" marR="0" rtl="0" algn="l">
              <a:lnSpc>
                <a:spcPct val="90000"/>
              </a:lnSpc>
              <a:spcBef>
                <a:spcPts val="500"/>
              </a:spcBef>
              <a:spcAft>
                <a:spcPts val="0"/>
              </a:spcAft>
              <a:buClr>
                <a:srgbClr val="0C0C0C"/>
              </a:buClr>
              <a:buSzPts val="1600"/>
              <a:buFont typeface="Arial"/>
              <a:buChar char="•"/>
            </a:pPr>
            <a:r>
              <a:rPr b="0" i="0" lang="en-US" sz="1600" u="none" cap="none" strike="noStrike">
                <a:solidFill>
                  <a:srgbClr val="0C0C0C"/>
                </a:solidFill>
                <a:latin typeface="IBM Plex Mono"/>
                <a:ea typeface="IBM Plex Mono"/>
                <a:cs typeface="IBM Plex Mono"/>
                <a:sym typeface="IBM Plex Mono"/>
              </a:rPr>
              <a:t>The first success landing outcome happened in 2015 fiver year after the first launch; </a:t>
            </a:r>
            <a:endParaRPr/>
          </a:p>
          <a:p>
            <a:pPr indent="-228600" lvl="1" marL="685800" marR="0" rtl="0" algn="l">
              <a:lnSpc>
                <a:spcPct val="90000"/>
              </a:lnSpc>
              <a:spcBef>
                <a:spcPts val="500"/>
              </a:spcBef>
              <a:spcAft>
                <a:spcPts val="0"/>
              </a:spcAft>
              <a:buClr>
                <a:srgbClr val="0C0C0C"/>
              </a:buClr>
              <a:buSzPts val="1600"/>
              <a:buFont typeface="Arial"/>
              <a:buChar char="•"/>
            </a:pPr>
            <a:r>
              <a:rPr b="0" i="0" lang="en-US" sz="1600" u="none" cap="none" strike="noStrike">
                <a:solidFill>
                  <a:srgbClr val="0C0C0C"/>
                </a:solidFill>
                <a:latin typeface="IBM Plex Mono"/>
                <a:ea typeface="IBM Plex Mono"/>
                <a:cs typeface="IBM Plex Mono"/>
                <a:sym typeface="IBM Plex Mono"/>
              </a:rPr>
              <a:t>Many Falcon 9 booster versions were successful at landing in drone ships having payload above the average; </a:t>
            </a:r>
            <a:endParaRPr/>
          </a:p>
          <a:p>
            <a:pPr indent="-228600" lvl="1" marL="685800" marR="0" rtl="0" algn="l">
              <a:lnSpc>
                <a:spcPct val="90000"/>
              </a:lnSpc>
              <a:spcBef>
                <a:spcPts val="500"/>
              </a:spcBef>
              <a:spcAft>
                <a:spcPts val="0"/>
              </a:spcAft>
              <a:buClr>
                <a:srgbClr val="0C0C0C"/>
              </a:buClr>
              <a:buSzPts val="1600"/>
              <a:buFont typeface="Arial"/>
              <a:buChar char="•"/>
            </a:pPr>
            <a:r>
              <a:rPr b="0" i="0" lang="en-US" sz="1600" u="none" cap="none" strike="noStrike">
                <a:solidFill>
                  <a:srgbClr val="0C0C0C"/>
                </a:solidFill>
                <a:latin typeface="IBM Plex Mono"/>
                <a:ea typeface="IBM Plex Mono"/>
                <a:cs typeface="IBM Plex Mono"/>
                <a:sym typeface="IBM Plex Mono"/>
              </a:rPr>
              <a:t>Almost 100% of mission outcomes were successful; </a:t>
            </a:r>
            <a:endParaRPr/>
          </a:p>
          <a:p>
            <a:pPr indent="-228600" lvl="1" marL="685800" marR="0" rtl="0" algn="l">
              <a:lnSpc>
                <a:spcPct val="90000"/>
              </a:lnSpc>
              <a:spcBef>
                <a:spcPts val="500"/>
              </a:spcBef>
              <a:spcAft>
                <a:spcPts val="0"/>
              </a:spcAft>
              <a:buClr>
                <a:srgbClr val="0C0C0C"/>
              </a:buClr>
              <a:buSzPts val="1600"/>
              <a:buFont typeface="Arial"/>
              <a:buChar char="•"/>
            </a:pPr>
            <a:r>
              <a:rPr b="0" i="0" lang="en-US" sz="1600" u="none" cap="none" strike="noStrike">
                <a:solidFill>
                  <a:srgbClr val="0C0C0C"/>
                </a:solidFill>
                <a:latin typeface="IBM Plex Mono"/>
                <a:ea typeface="IBM Plex Mono"/>
                <a:cs typeface="IBM Plex Mono"/>
                <a:sym typeface="IBM Plex Mono"/>
              </a:rPr>
              <a:t>Two booster versions failed at landing in drone ships in 2015: F9 v1.1 B1012 and F9 v1.1 B1015; </a:t>
            </a:r>
            <a:endParaRPr/>
          </a:p>
          <a:p>
            <a:pPr indent="-228600" lvl="1" marL="685800" marR="0" rtl="0" algn="l">
              <a:lnSpc>
                <a:spcPct val="90000"/>
              </a:lnSpc>
              <a:spcBef>
                <a:spcPts val="500"/>
              </a:spcBef>
              <a:spcAft>
                <a:spcPts val="0"/>
              </a:spcAft>
              <a:buClr>
                <a:srgbClr val="0C0C0C"/>
              </a:buClr>
              <a:buSzPts val="1600"/>
              <a:buFont typeface="Arial"/>
              <a:buChar char="•"/>
            </a:pPr>
            <a:r>
              <a:rPr b="0" i="0" lang="en-US" sz="1600" u="none" cap="none" strike="noStrike">
                <a:solidFill>
                  <a:srgbClr val="0C0C0C"/>
                </a:solidFill>
                <a:latin typeface="IBM Plex Mono"/>
                <a:ea typeface="IBM Plex Mono"/>
                <a:cs typeface="IBM Plex Mono"/>
                <a:sym typeface="IBM Plex Mono"/>
              </a:rPr>
              <a:t>The number of landing outcomes became as better as years passed. </a:t>
            </a:r>
            <a:endParaRPr/>
          </a:p>
        </p:txBody>
      </p:sp>
      <p:sp>
        <p:nvSpPr>
          <p:cNvPr id="206" name="Google Shape;206;p1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7" name="Google Shape;207;p1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2" name="Shape 212"/>
        <p:cNvGrpSpPr/>
        <p:nvPr/>
      </p:nvGrpSpPr>
      <p:grpSpPr>
        <a:xfrm>
          <a:off x="0" y="0"/>
          <a:ext cx="0" cy="0"/>
          <a:chOff x="0" y="0"/>
          <a:chExt cx="0" cy="0"/>
        </a:xfrm>
      </p:grpSpPr>
      <p:sp>
        <p:nvSpPr>
          <p:cNvPr id="213" name="Google Shape;213;p18"/>
          <p:cNvSpPr txBox="1"/>
          <p:nvPr/>
        </p:nvSpPr>
        <p:spPr>
          <a:xfrm>
            <a:off x="841125" y="1807337"/>
            <a:ext cx="8023475" cy="3564763"/>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1800"/>
              <a:buFont typeface="Arial"/>
              <a:buChar char="•"/>
            </a:pPr>
            <a:r>
              <a:rPr lang="en-US" sz="1800">
                <a:solidFill>
                  <a:schemeClr val="dk1"/>
                </a:solidFill>
                <a:latin typeface="IBM Plex Mono"/>
                <a:ea typeface="IBM Plex Mono"/>
                <a:cs typeface="IBM Plex Mono"/>
                <a:sym typeface="IBM Plex Mono"/>
              </a:rPr>
              <a:t>Using interactive analytics was possible to identify that launch sites use to be in safety places, near sea, for example and have a good logistic infrastructure around. </a:t>
            </a:r>
            <a:endParaRPr/>
          </a:p>
          <a:p>
            <a:pPr indent="-228600" lvl="0" marL="228600" marR="0" rtl="0" algn="l">
              <a:lnSpc>
                <a:spcPct val="90000"/>
              </a:lnSpc>
              <a:spcBef>
                <a:spcPts val="1000"/>
              </a:spcBef>
              <a:spcAft>
                <a:spcPts val="0"/>
              </a:spcAft>
              <a:buClr>
                <a:schemeClr val="dk1"/>
              </a:buClr>
              <a:buSzPts val="1800"/>
              <a:buFont typeface="Arial"/>
              <a:buChar char="•"/>
            </a:pPr>
            <a:r>
              <a:rPr lang="en-US" sz="1800">
                <a:solidFill>
                  <a:schemeClr val="dk1"/>
                </a:solidFill>
                <a:latin typeface="IBM Plex Mono"/>
                <a:ea typeface="IBM Plex Mono"/>
                <a:cs typeface="IBM Plex Mono"/>
                <a:sym typeface="IBM Plex Mono"/>
              </a:rPr>
              <a:t>Most launches happens at east cost launch sites. </a:t>
            </a:r>
            <a:endParaRPr sz="1800">
              <a:solidFill>
                <a:schemeClr val="dk1"/>
              </a:solidFill>
              <a:latin typeface="IBM Plex Mono"/>
              <a:ea typeface="IBM Plex Mono"/>
              <a:cs typeface="IBM Plex Mono"/>
              <a:sym typeface="IBM Plex Mono"/>
            </a:endParaRPr>
          </a:p>
        </p:txBody>
      </p:sp>
      <p:sp>
        <p:nvSpPr>
          <p:cNvPr id="214" name="Google Shape;214;p1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5" name="Google Shape;215;p1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pic>
        <p:nvPicPr>
          <p:cNvPr id="216" name="Google Shape;216;p18"/>
          <p:cNvPicPr preferRelativeResize="0"/>
          <p:nvPr/>
        </p:nvPicPr>
        <p:blipFill rotWithShape="1">
          <a:blip r:embed="rId4">
            <a:alphaModFix/>
          </a:blip>
          <a:srcRect b="0" l="0" r="0" t="0"/>
          <a:stretch/>
        </p:blipFill>
        <p:spPr>
          <a:xfrm>
            <a:off x="841124" y="3428999"/>
            <a:ext cx="8150475" cy="25353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0" name="Shape 220"/>
        <p:cNvGrpSpPr/>
        <p:nvPr/>
      </p:nvGrpSpPr>
      <p:grpSpPr>
        <a:xfrm>
          <a:off x="0" y="0"/>
          <a:ext cx="0" cy="0"/>
          <a:chOff x="0" y="0"/>
          <a:chExt cx="0" cy="0"/>
        </a:xfrm>
      </p:grpSpPr>
      <p:sp>
        <p:nvSpPr>
          <p:cNvPr id="221" name="Google Shape;221;p19"/>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2</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94" name="Google Shape;94;p2"/>
          <p:cNvSpPr txBox="1"/>
          <p:nvPr/>
        </p:nvSpPr>
        <p:spPr>
          <a:xfrm>
            <a:off x="958697" y="2113240"/>
            <a:ext cx="5167086" cy="33208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5" name="Google Shape;95;p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5" name="Shape 225"/>
        <p:cNvGrpSpPr/>
        <p:nvPr/>
      </p:nvGrpSpPr>
      <p:grpSpPr>
        <a:xfrm>
          <a:off x="0" y="0"/>
          <a:ext cx="0" cy="0"/>
          <a:chOff x="0" y="0"/>
          <a:chExt cx="0" cy="0"/>
        </a:xfrm>
      </p:grpSpPr>
      <p:sp>
        <p:nvSpPr>
          <p:cNvPr id="226" name="Google Shape;226;p2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7" name="Google Shape;227;p2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sp>
        <p:nvSpPr>
          <p:cNvPr id="228" name="Google Shape;228;p20"/>
          <p:cNvSpPr txBox="1"/>
          <p:nvPr/>
        </p:nvSpPr>
        <p:spPr>
          <a:xfrm>
            <a:off x="864972" y="2057400"/>
            <a:ext cx="10592999" cy="96715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From the plot, we found that the larger the flight amount at a launch site, the greater the success rate at a launch site.</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pic>
        <p:nvPicPr>
          <p:cNvPr id="229" name="Google Shape;229;p20"/>
          <p:cNvPicPr preferRelativeResize="0"/>
          <p:nvPr/>
        </p:nvPicPr>
        <p:blipFill rotWithShape="1">
          <a:blip r:embed="rId4">
            <a:alphaModFix/>
          </a:blip>
          <a:srcRect b="0" l="0" r="0" t="0"/>
          <a:stretch/>
        </p:blipFill>
        <p:spPr>
          <a:xfrm>
            <a:off x="1205802" y="2954215"/>
            <a:ext cx="9676563" cy="250442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3" name="Shape 233"/>
        <p:cNvGrpSpPr/>
        <p:nvPr/>
      </p:nvGrpSpPr>
      <p:grpSpPr>
        <a:xfrm>
          <a:off x="0" y="0"/>
          <a:ext cx="0" cy="0"/>
          <a:chOff x="0" y="0"/>
          <a:chExt cx="0" cy="0"/>
        </a:xfrm>
      </p:grpSpPr>
      <p:sp>
        <p:nvSpPr>
          <p:cNvPr id="234" name="Google Shape;234;p2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5" name="Google Shape;235;p2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Launch Site</a:t>
            </a:r>
            <a:endParaRPr/>
          </a:p>
        </p:txBody>
      </p:sp>
      <p:sp>
        <p:nvSpPr>
          <p:cNvPr id="236" name="Google Shape;236;p21"/>
          <p:cNvSpPr txBox="1"/>
          <p:nvPr/>
        </p:nvSpPr>
        <p:spPr>
          <a:xfrm>
            <a:off x="770011" y="1373813"/>
            <a:ext cx="3047984" cy="2504311"/>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200"/>
              <a:buFont typeface="Arial"/>
              <a:buNone/>
            </a:pPr>
            <a:r>
              <a:rPr lang="en-US" sz="3200">
                <a:solidFill>
                  <a:srgbClr val="0B49CB"/>
                </a:solidFill>
                <a:latin typeface="Arial"/>
                <a:ea typeface="Arial"/>
                <a:cs typeface="Arial"/>
                <a:sym typeface="Arial"/>
              </a:rPr>
              <a:t>Payload vs. Launch Site</a:t>
            </a:r>
            <a:endParaRPr/>
          </a:p>
        </p:txBody>
      </p:sp>
      <p:pic>
        <p:nvPicPr>
          <p:cNvPr id="237" name="Google Shape;237;p21"/>
          <p:cNvPicPr preferRelativeResize="0"/>
          <p:nvPr/>
        </p:nvPicPr>
        <p:blipFill rotWithShape="1">
          <a:blip r:embed="rId4">
            <a:alphaModFix/>
          </a:blip>
          <a:srcRect b="0" l="0" r="0" t="0"/>
          <a:stretch/>
        </p:blipFill>
        <p:spPr>
          <a:xfrm>
            <a:off x="4616575" y="3912595"/>
            <a:ext cx="6872235" cy="2406755"/>
          </a:xfrm>
          <a:prstGeom prst="rect">
            <a:avLst/>
          </a:prstGeom>
          <a:noFill/>
          <a:ln>
            <a:noFill/>
          </a:ln>
        </p:spPr>
      </p:pic>
      <p:pic>
        <p:nvPicPr>
          <p:cNvPr id="238" name="Google Shape;238;p21"/>
          <p:cNvPicPr preferRelativeResize="0"/>
          <p:nvPr/>
        </p:nvPicPr>
        <p:blipFill rotWithShape="1">
          <a:blip r:embed="rId5">
            <a:alphaModFix/>
          </a:blip>
          <a:srcRect b="0" l="0" r="0" t="0"/>
          <a:stretch/>
        </p:blipFill>
        <p:spPr>
          <a:xfrm>
            <a:off x="4814959" y="1804395"/>
            <a:ext cx="6877050" cy="1971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2" name="Shape 242"/>
        <p:cNvGrpSpPr/>
        <p:nvPr/>
      </p:nvGrpSpPr>
      <p:grpSpPr>
        <a:xfrm>
          <a:off x="0" y="0"/>
          <a:ext cx="0" cy="0"/>
          <a:chOff x="0" y="0"/>
          <a:chExt cx="0" cy="0"/>
        </a:xfrm>
      </p:grpSpPr>
      <p:sp>
        <p:nvSpPr>
          <p:cNvPr id="243" name="Google Shape;243;p2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4" name="Google Shape;244;p2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 Rate vs. Orbit Type</a:t>
            </a:r>
            <a:endParaRPr sz="4000">
              <a:solidFill>
                <a:srgbClr val="0B49CB"/>
              </a:solidFill>
              <a:latin typeface="IBM Plex Mono SemiBold"/>
              <a:ea typeface="IBM Plex Mono SemiBold"/>
              <a:cs typeface="IBM Plex Mono SemiBold"/>
              <a:sym typeface="IBM Plex Mono SemiBold"/>
            </a:endParaRPr>
          </a:p>
        </p:txBody>
      </p:sp>
      <p:sp>
        <p:nvSpPr>
          <p:cNvPr id="245" name="Google Shape;245;p22"/>
          <p:cNvSpPr txBox="1"/>
          <p:nvPr/>
        </p:nvSpPr>
        <p:spPr>
          <a:xfrm>
            <a:off x="643469" y="1782981"/>
            <a:ext cx="4008384"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200"/>
              <a:buFont typeface="Arial"/>
              <a:buChar char="•"/>
            </a:pPr>
            <a:r>
              <a:rPr lang="en-US" sz="2200">
                <a:solidFill>
                  <a:schemeClr val="dk1"/>
                </a:solidFill>
                <a:latin typeface="Arial"/>
                <a:ea typeface="Arial"/>
                <a:cs typeface="Arial"/>
                <a:sym typeface="Arial"/>
              </a:rPr>
              <a:t>From the plot, we can see that ES-L1, GEO, HEO, SSO, VLEO had the most success rate.</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pic>
        <p:nvPicPr>
          <p:cNvPr id="246" name="Google Shape;246;p22"/>
          <p:cNvPicPr preferRelativeResize="0"/>
          <p:nvPr/>
        </p:nvPicPr>
        <p:blipFill rotWithShape="1">
          <a:blip r:embed="rId4">
            <a:alphaModFix/>
          </a:blip>
          <a:srcRect b="0" l="0" r="0" t="0"/>
          <a:stretch/>
        </p:blipFill>
        <p:spPr>
          <a:xfrm>
            <a:off x="4967973" y="2244294"/>
            <a:ext cx="6580559" cy="343926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0" name="Shape 250"/>
        <p:cNvGrpSpPr/>
        <p:nvPr/>
      </p:nvGrpSpPr>
      <p:grpSpPr>
        <a:xfrm>
          <a:off x="0" y="0"/>
          <a:ext cx="0" cy="0"/>
          <a:chOff x="0" y="0"/>
          <a:chExt cx="0" cy="0"/>
        </a:xfrm>
      </p:grpSpPr>
      <p:sp>
        <p:nvSpPr>
          <p:cNvPr id="251" name="Google Shape;251;p2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2" name="Google Shape;252;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sp>
        <p:nvSpPr>
          <p:cNvPr id="253" name="Google Shape;253;p23"/>
          <p:cNvSpPr txBox="1"/>
          <p:nvPr/>
        </p:nvSpPr>
        <p:spPr>
          <a:xfrm>
            <a:off x="770011" y="2069756"/>
            <a:ext cx="10515600"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plot below shows the Flight Number vs. Orbit type. We observe that in the LEO orbit, success is related to the number of flights whereas in the GTO orbit, there is no relationship between flight number and the orbit. </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pic>
        <p:nvPicPr>
          <p:cNvPr id="254" name="Google Shape;254;p23"/>
          <p:cNvPicPr preferRelativeResize="0"/>
          <p:nvPr/>
        </p:nvPicPr>
        <p:blipFill rotWithShape="1">
          <a:blip r:embed="rId4">
            <a:alphaModFix/>
          </a:blip>
          <a:srcRect b="0" l="0" r="0" t="0"/>
          <a:stretch/>
        </p:blipFill>
        <p:spPr>
          <a:xfrm>
            <a:off x="1342767" y="3529484"/>
            <a:ext cx="8263457" cy="21050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8" name="Shape 258"/>
        <p:cNvGrpSpPr/>
        <p:nvPr/>
      </p:nvGrpSpPr>
      <p:grpSpPr>
        <a:xfrm>
          <a:off x="0" y="0"/>
          <a:ext cx="0" cy="0"/>
          <a:chOff x="0" y="0"/>
          <a:chExt cx="0" cy="0"/>
        </a:xfrm>
      </p:grpSpPr>
      <p:sp>
        <p:nvSpPr>
          <p:cNvPr id="259" name="Google Shape;259;p2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0" name="Google Shape;260;p2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sp>
        <p:nvSpPr>
          <p:cNvPr id="261" name="Google Shape;261;p24"/>
          <p:cNvSpPr txBox="1"/>
          <p:nvPr/>
        </p:nvSpPr>
        <p:spPr>
          <a:xfrm>
            <a:off x="770010" y="2057400"/>
            <a:ext cx="10687961"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can observe that with heavy payloads, the successful landing are more for PO, LEO and ISS orbits.</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pic>
        <p:nvPicPr>
          <p:cNvPr id="262" name="Google Shape;262;p24"/>
          <p:cNvPicPr preferRelativeResize="0"/>
          <p:nvPr/>
        </p:nvPicPr>
        <p:blipFill rotWithShape="1">
          <a:blip r:embed="rId4">
            <a:alphaModFix/>
          </a:blip>
          <a:srcRect b="0" l="0" r="0" t="0"/>
          <a:stretch/>
        </p:blipFill>
        <p:spPr>
          <a:xfrm>
            <a:off x="1146614" y="3429000"/>
            <a:ext cx="9082607" cy="2095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6" name="Shape 266"/>
        <p:cNvGrpSpPr/>
        <p:nvPr/>
      </p:nvGrpSpPr>
      <p:grpSpPr>
        <a:xfrm>
          <a:off x="0" y="0"/>
          <a:ext cx="0" cy="0"/>
          <a:chOff x="0" y="0"/>
          <a:chExt cx="0" cy="0"/>
        </a:xfrm>
      </p:grpSpPr>
      <p:sp>
        <p:nvSpPr>
          <p:cNvPr id="267" name="Google Shape;267;p2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8" name="Google Shape;268;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Success Yearly Trend</a:t>
            </a:r>
            <a:endParaRPr/>
          </a:p>
        </p:txBody>
      </p:sp>
      <p:sp>
        <p:nvSpPr>
          <p:cNvPr id="269" name="Google Shape;269;p25"/>
          <p:cNvSpPr txBox="1"/>
          <p:nvPr/>
        </p:nvSpPr>
        <p:spPr>
          <a:xfrm>
            <a:off x="643469" y="1782981"/>
            <a:ext cx="4008384"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200"/>
              <a:buFont typeface="Arial"/>
              <a:buChar char="•"/>
            </a:pPr>
            <a:r>
              <a:rPr lang="en-US" sz="2200">
                <a:solidFill>
                  <a:schemeClr val="dk1"/>
                </a:solidFill>
                <a:latin typeface="Arial"/>
                <a:ea typeface="Arial"/>
                <a:cs typeface="Arial"/>
                <a:sym typeface="Arial"/>
              </a:rPr>
              <a:t>From the plot, we can observe that success rate since 2013 kept on increasing till 2020.</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pic>
        <p:nvPicPr>
          <p:cNvPr id="270" name="Google Shape;270;p25"/>
          <p:cNvPicPr preferRelativeResize="0"/>
          <p:nvPr/>
        </p:nvPicPr>
        <p:blipFill rotWithShape="1">
          <a:blip r:embed="rId4">
            <a:alphaModFix/>
          </a:blip>
          <a:srcRect b="0" l="0" r="0" t="0"/>
          <a:stretch/>
        </p:blipFill>
        <p:spPr>
          <a:xfrm>
            <a:off x="4712822" y="1935308"/>
            <a:ext cx="6303910" cy="360256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4" name="Shape 274"/>
        <p:cNvGrpSpPr/>
        <p:nvPr/>
      </p:nvGrpSpPr>
      <p:grpSpPr>
        <a:xfrm>
          <a:off x="0" y="0"/>
          <a:ext cx="0" cy="0"/>
          <a:chOff x="0" y="0"/>
          <a:chExt cx="0" cy="0"/>
        </a:xfrm>
      </p:grpSpPr>
      <p:sp>
        <p:nvSpPr>
          <p:cNvPr id="275" name="Google Shape;275;p2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6" name="Google Shape;276;p2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 Names</a:t>
            </a:r>
            <a:endParaRPr/>
          </a:p>
        </p:txBody>
      </p:sp>
      <p:sp>
        <p:nvSpPr>
          <p:cNvPr id="277" name="Google Shape;277;p26"/>
          <p:cNvSpPr txBox="1"/>
          <p:nvPr/>
        </p:nvSpPr>
        <p:spPr>
          <a:xfrm>
            <a:off x="643469" y="1782981"/>
            <a:ext cx="4008384"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200"/>
              <a:buFont typeface="Arial"/>
              <a:buChar char="•"/>
            </a:pPr>
            <a:r>
              <a:rPr lang="en-US" sz="2200">
                <a:solidFill>
                  <a:schemeClr val="dk1"/>
                </a:solidFill>
                <a:latin typeface="Arial"/>
                <a:ea typeface="Arial"/>
                <a:cs typeface="Arial"/>
                <a:sym typeface="Arial"/>
              </a:rPr>
              <a:t>We used the key word </a:t>
            </a:r>
            <a:r>
              <a:rPr b="1" lang="en-US" sz="2200">
                <a:solidFill>
                  <a:schemeClr val="dk1"/>
                </a:solidFill>
                <a:latin typeface="Arial"/>
                <a:ea typeface="Arial"/>
                <a:cs typeface="Arial"/>
                <a:sym typeface="Arial"/>
              </a:rPr>
              <a:t>DISTINCT</a:t>
            </a:r>
            <a:r>
              <a:rPr lang="en-US" sz="2200">
                <a:solidFill>
                  <a:schemeClr val="dk1"/>
                </a:solidFill>
                <a:latin typeface="Arial"/>
                <a:ea typeface="Arial"/>
                <a:cs typeface="Arial"/>
                <a:sym typeface="Arial"/>
              </a:rPr>
              <a:t> to show only unique launch sites from the SpaceX data.</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pic>
        <p:nvPicPr>
          <p:cNvPr id="278" name="Google Shape;278;p26"/>
          <p:cNvPicPr preferRelativeResize="0"/>
          <p:nvPr/>
        </p:nvPicPr>
        <p:blipFill rotWithShape="1">
          <a:blip r:embed="rId4">
            <a:alphaModFix/>
          </a:blip>
          <a:srcRect b="0" l="0" r="0" t="0"/>
          <a:stretch/>
        </p:blipFill>
        <p:spPr>
          <a:xfrm>
            <a:off x="5295320" y="2196715"/>
            <a:ext cx="6253212" cy="35344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2" name="Shape 282"/>
        <p:cNvGrpSpPr/>
        <p:nvPr/>
      </p:nvGrpSpPr>
      <p:grpSpPr>
        <a:xfrm>
          <a:off x="0" y="0"/>
          <a:ext cx="0" cy="0"/>
          <a:chOff x="0" y="0"/>
          <a:chExt cx="0" cy="0"/>
        </a:xfrm>
      </p:grpSpPr>
      <p:sp>
        <p:nvSpPr>
          <p:cNvPr id="283" name="Google Shape;283;p2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4" name="Google Shape;284;p2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sp>
        <p:nvSpPr>
          <p:cNvPr id="285" name="Google Shape;285;p27"/>
          <p:cNvSpPr txBox="1"/>
          <p:nvPr/>
        </p:nvSpPr>
        <p:spPr>
          <a:xfrm>
            <a:off x="770010" y="1825625"/>
            <a:ext cx="10222887" cy="4122999"/>
          </a:xfrm>
          <a:prstGeom prst="rect">
            <a:avLst/>
          </a:prstGeom>
          <a:noFill/>
          <a:ln>
            <a:noFill/>
          </a:ln>
        </p:spPr>
        <p:txBody>
          <a:bodyPr anchorCtr="0" anchor="t" bIns="45700" lIns="91425" spcFirstLastPara="1" rIns="91425" wrap="square" tIns="45700">
            <a:normAutofit/>
          </a:bodyPr>
          <a:lstStyle/>
          <a:p>
            <a:pPr indent="-88900" lvl="0" marL="228600" marR="0" rtl="0" algn="l">
              <a:lnSpc>
                <a:spcPct val="100000"/>
              </a:lnSpc>
              <a:spcBef>
                <a:spcPts val="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used the query above to display 5 records where launch sites begin with `CCA`</a:t>
            </a:r>
            <a:endParaRPr sz="2200">
              <a:solidFill>
                <a:srgbClr val="292929"/>
              </a:solidFill>
              <a:latin typeface="Arial"/>
              <a:ea typeface="Arial"/>
              <a:cs typeface="Arial"/>
              <a:sym typeface="Arial"/>
            </a:endParaRPr>
          </a:p>
        </p:txBody>
      </p:sp>
      <p:pic>
        <p:nvPicPr>
          <p:cNvPr id="286" name="Google Shape;286;p27"/>
          <p:cNvPicPr preferRelativeResize="0"/>
          <p:nvPr/>
        </p:nvPicPr>
        <p:blipFill rotWithShape="1">
          <a:blip r:embed="rId4">
            <a:alphaModFix/>
          </a:blip>
          <a:srcRect b="0" l="0" r="0" t="0"/>
          <a:stretch/>
        </p:blipFill>
        <p:spPr>
          <a:xfrm>
            <a:off x="867266" y="1626375"/>
            <a:ext cx="10028374" cy="29071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0" name="Shape 290"/>
        <p:cNvGrpSpPr/>
        <p:nvPr/>
      </p:nvGrpSpPr>
      <p:grpSpPr>
        <a:xfrm>
          <a:off x="0" y="0"/>
          <a:ext cx="0" cy="0"/>
          <a:chOff x="0" y="0"/>
          <a:chExt cx="0" cy="0"/>
        </a:xfrm>
      </p:grpSpPr>
      <p:sp>
        <p:nvSpPr>
          <p:cNvPr id="291" name="Google Shape;291;p2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2" name="Google Shape;292;p2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sp>
        <p:nvSpPr>
          <p:cNvPr id="293" name="Google Shape;293;p28"/>
          <p:cNvSpPr txBox="1"/>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calculated the total payload carried by boosters from NASA as 45596 using the query below</a:t>
            </a:r>
            <a:endParaRPr sz="2200">
              <a:solidFill>
                <a:srgbClr val="292929"/>
              </a:solidFill>
              <a:latin typeface="Arial"/>
              <a:ea typeface="Arial"/>
              <a:cs typeface="Arial"/>
              <a:sym typeface="Arial"/>
            </a:endParaRPr>
          </a:p>
        </p:txBody>
      </p:sp>
      <p:pic>
        <p:nvPicPr>
          <p:cNvPr id="294" name="Google Shape;294;p28"/>
          <p:cNvPicPr preferRelativeResize="0"/>
          <p:nvPr/>
        </p:nvPicPr>
        <p:blipFill rotWithShape="1">
          <a:blip r:embed="rId4">
            <a:alphaModFix/>
          </a:blip>
          <a:srcRect b="0" l="0" r="0" t="0"/>
          <a:stretch/>
        </p:blipFill>
        <p:spPr>
          <a:xfrm>
            <a:off x="1858945" y="2833181"/>
            <a:ext cx="7415269" cy="294214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 name="Shape 298"/>
        <p:cNvGrpSpPr/>
        <p:nvPr/>
      </p:nvGrpSpPr>
      <p:grpSpPr>
        <a:xfrm>
          <a:off x="0" y="0"/>
          <a:ext cx="0" cy="0"/>
          <a:chOff x="0" y="0"/>
          <a:chExt cx="0" cy="0"/>
        </a:xfrm>
      </p:grpSpPr>
      <p:sp>
        <p:nvSpPr>
          <p:cNvPr id="299" name="Google Shape;299;p2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0" name="Google Shape;300;p29"/>
          <p:cNvSpPr/>
          <p:nvPr/>
        </p:nvSpPr>
        <p:spPr>
          <a:xfrm>
            <a:off x="554416" y="365125"/>
            <a:ext cx="11167447" cy="2089317"/>
          </a:xfrm>
          <a:prstGeom prst="rect">
            <a:avLst/>
          </a:prstGeom>
          <a:solidFill>
            <a:schemeClr val="lt1"/>
          </a:solidFill>
          <a:ln cap="flat" cmpd="sng" w="12700">
            <a:solidFill>
              <a:srgbClr val="DEDEDE"/>
            </a:solidFill>
            <a:prstDash val="solid"/>
            <a:miter lim="800000"/>
            <a:headEnd len="sm" w="sm" type="none"/>
            <a:tailEnd len="sm" w="sm" type="none"/>
          </a:ln>
          <a:effectLst>
            <a:outerShdw blurRad="50800" rotWithShape="0" algn="tl" dir="2700000" dist="38100">
              <a:srgbClr val="C5C2C2">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01" name="Google Shape;301;p29"/>
          <p:cNvSpPr txBox="1"/>
          <p:nvPr/>
        </p:nvSpPr>
        <p:spPr>
          <a:xfrm>
            <a:off x="1046746" y="586822"/>
            <a:ext cx="3560252" cy="164592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200"/>
              <a:buFont typeface="Calibri"/>
              <a:buNone/>
            </a:pPr>
            <a:r>
              <a:rPr lang="en-US" sz="3200">
                <a:solidFill>
                  <a:schemeClr val="dk1"/>
                </a:solidFill>
                <a:latin typeface="Calibri"/>
                <a:ea typeface="Calibri"/>
                <a:cs typeface="Calibri"/>
                <a:sym typeface="Calibri"/>
              </a:rPr>
              <a:t>Average Payload Mass by F9 v1.1</a:t>
            </a:r>
            <a:endParaRPr/>
          </a:p>
        </p:txBody>
      </p:sp>
      <p:sp>
        <p:nvSpPr>
          <p:cNvPr id="302" name="Google Shape;302;p29"/>
          <p:cNvSpPr/>
          <p:nvPr/>
        </p:nvSpPr>
        <p:spPr>
          <a:xfrm>
            <a:off x="490408" y="1057739"/>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03" name="Google Shape;303;p29"/>
          <p:cNvSpPr/>
          <p:nvPr/>
        </p:nvSpPr>
        <p:spPr>
          <a:xfrm rot="5400000">
            <a:off x="4243541" y="1400638"/>
            <a:ext cx="146304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04" name="Google Shape;304;p29"/>
          <p:cNvSpPr txBox="1"/>
          <p:nvPr/>
        </p:nvSpPr>
        <p:spPr>
          <a:xfrm>
            <a:off x="5351164" y="586822"/>
            <a:ext cx="6002636" cy="1645920"/>
          </a:xfrm>
          <a:prstGeom prst="rect">
            <a:avLst/>
          </a:prstGeom>
          <a:noFill/>
          <a:ln>
            <a:noFill/>
          </a:ln>
        </p:spPr>
        <p:txBody>
          <a:bodyPr anchorCtr="0" anchor="ctr"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We calculated the average payload mass carried by booster version F9 v1.1 as 2928.4</a:t>
            </a:r>
            <a:endParaRPr/>
          </a:p>
          <a:p>
            <a:pPr indent="-114300" lvl="0" marL="228600" marR="0" rtl="0" algn="l">
              <a:lnSpc>
                <a:spcPct val="90000"/>
              </a:lnSpc>
              <a:spcBef>
                <a:spcPts val="140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p:txBody>
      </p:sp>
      <p:pic>
        <p:nvPicPr>
          <p:cNvPr id="305" name="Google Shape;305;p29"/>
          <p:cNvPicPr preferRelativeResize="0"/>
          <p:nvPr/>
        </p:nvPicPr>
        <p:blipFill rotWithShape="1">
          <a:blip r:embed="rId3">
            <a:alphaModFix/>
          </a:blip>
          <a:srcRect b="0" l="0" r="0" t="0"/>
          <a:stretch/>
        </p:blipFill>
        <p:spPr>
          <a:xfrm>
            <a:off x="1805434" y="2734056"/>
            <a:ext cx="8669523" cy="3483864"/>
          </a:xfrm>
          <a:prstGeom prst="rect">
            <a:avLst/>
          </a:prstGeom>
          <a:noFill/>
          <a:ln>
            <a:noFill/>
          </a:ln>
        </p:spPr>
      </p:pic>
      <p:sp>
        <p:nvSpPr>
          <p:cNvPr id="306" name="Google Shape;306;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7F7F7F"/>
                </a:solidFill>
                <a:latin typeface="Calibri"/>
                <a:ea typeface="Calibri"/>
                <a:cs typeface="Calibri"/>
                <a:sym typeface="Calibri"/>
              </a:rPr>
              <a:t>‹#›</a:t>
            </a:fld>
            <a:endParaRPr sz="1200">
              <a:solidFill>
                <a:srgbClr val="7F7F7F"/>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1" name="Google Shape;101;p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
        <p:nvSpPr>
          <p:cNvPr id="102" name="Google Shape;102;p3"/>
          <p:cNvSpPr txBox="1"/>
          <p:nvPr/>
        </p:nvSpPr>
        <p:spPr>
          <a:xfrm>
            <a:off x="770011" y="1502559"/>
            <a:ext cx="10687961" cy="4816791"/>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marR="0" rtl="0" algn="l">
              <a:lnSpc>
                <a:spcPct val="100000"/>
              </a:lnSpc>
              <a:spcBef>
                <a:spcPts val="0"/>
              </a:spcBef>
              <a:spcAft>
                <a:spcPts val="0"/>
              </a:spcAft>
              <a:buClr>
                <a:srgbClr val="292929"/>
              </a:buClr>
              <a:buSzPct val="100000"/>
              <a:buFont typeface="Arial"/>
              <a:buChar char="•"/>
            </a:pPr>
            <a:r>
              <a:rPr lang="en-US" sz="2200">
                <a:solidFill>
                  <a:srgbClr val="292929"/>
                </a:solidFill>
                <a:latin typeface="Arial"/>
                <a:ea typeface="Arial"/>
                <a:cs typeface="Arial"/>
                <a:sym typeface="Arial"/>
              </a:rPr>
              <a:t>Summary of methodologies</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Data Collection through API</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Data Collection with Web Scraping</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Data Wrangling</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Exploratory Data Analysis with SQL</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Exploratory Data Analysis with Data Visualization</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Interactive Visual Analytics with Folium</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Machine Learning Prediction</a:t>
            </a:r>
            <a:endParaRPr/>
          </a:p>
          <a:p>
            <a:pPr indent="-228600"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latin typeface="Arial"/>
                <a:ea typeface="Arial"/>
                <a:cs typeface="Arial"/>
                <a:sym typeface="Arial"/>
              </a:rPr>
              <a:t>Summary of all results</a:t>
            </a:r>
            <a:endParaRPr sz="1800">
              <a:solidFill>
                <a:srgbClr val="292929"/>
              </a:solidFill>
              <a:latin typeface="Arial"/>
              <a:ea typeface="Arial"/>
              <a:cs typeface="Arial"/>
              <a:sym typeface="Arial"/>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Exploratory Data Analysis result</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Interactive analytics in screenshots</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Predictive Analytics result</a:t>
            </a:r>
            <a:endParaRPr/>
          </a:p>
          <a:p>
            <a:pPr indent="-99377"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0" name="Shape 310"/>
        <p:cNvGrpSpPr/>
        <p:nvPr/>
      </p:nvGrpSpPr>
      <p:grpSpPr>
        <a:xfrm>
          <a:off x="0" y="0"/>
          <a:ext cx="0" cy="0"/>
          <a:chOff x="0" y="0"/>
          <a:chExt cx="0" cy="0"/>
        </a:xfrm>
      </p:grpSpPr>
      <p:sp>
        <p:nvSpPr>
          <p:cNvPr id="311" name="Google Shape;311;p3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2" name="Google Shape;312;p30"/>
          <p:cNvSpPr/>
          <p:nvPr/>
        </p:nvSpPr>
        <p:spPr>
          <a:xfrm>
            <a:off x="554416" y="365125"/>
            <a:ext cx="11167447" cy="2089317"/>
          </a:xfrm>
          <a:prstGeom prst="rect">
            <a:avLst/>
          </a:prstGeom>
          <a:solidFill>
            <a:schemeClr val="lt1"/>
          </a:solidFill>
          <a:ln cap="flat" cmpd="sng" w="12700">
            <a:solidFill>
              <a:srgbClr val="DEDEDE"/>
            </a:solidFill>
            <a:prstDash val="solid"/>
            <a:miter lim="800000"/>
            <a:headEnd len="sm" w="sm" type="none"/>
            <a:tailEnd len="sm" w="sm" type="none"/>
          </a:ln>
          <a:effectLst>
            <a:outerShdw blurRad="50800" rotWithShape="0" algn="tl" dir="2700000" dist="38100">
              <a:srgbClr val="C5C2C2">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13" name="Google Shape;313;p30"/>
          <p:cNvSpPr txBox="1"/>
          <p:nvPr/>
        </p:nvSpPr>
        <p:spPr>
          <a:xfrm>
            <a:off x="1046746" y="586822"/>
            <a:ext cx="3560252" cy="164592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200"/>
              <a:buFont typeface="Calibri"/>
              <a:buNone/>
            </a:pPr>
            <a:r>
              <a:rPr lang="en-US" sz="3200">
                <a:solidFill>
                  <a:schemeClr val="dk1"/>
                </a:solidFill>
                <a:latin typeface="Calibri"/>
                <a:ea typeface="Calibri"/>
                <a:cs typeface="Calibri"/>
                <a:sym typeface="Calibri"/>
              </a:rPr>
              <a:t>First Successful Ground Landing Date</a:t>
            </a:r>
            <a:endParaRPr/>
          </a:p>
        </p:txBody>
      </p:sp>
      <p:sp>
        <p:nvSpPr>
          <p:cNvPr id="314" name="Google Shape;314;p30"/>
          <p:cNvSpPr/>
          <p:nvPr/>
        </p:nvSpPr>
        <p:spPr>
          <a:xfrm>
            <a:off x="490408" y="1057739"/>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15" name="Google Shape;315;p30"/>
          <p:cNvSpPr/>
          <p:nvPr/>
        </p:nvSpPr>
        <p:spPr>
          <a:xfrm rot="5400000">
            <a:off x="4243541" y="1400638"/>
            <a:ext cx="146304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16" name="Google Shape;316;p30"/>
          <p:cNvSpPr txBox="1"/>
          <p:nvPr/>
        </p:nvSpPr>
        <p:spPr>
          <a:xfrm>
            <a:off x="5351164" y="586822"/>
            <a:ext cx="6002636" cy="1645920"/>
          </a:xfrm>
          <a:prstGeom prst="rect">
            <a:avLst/>
          </a:prstGeom>
          <a:noFill/>
          <a:ln>
            <a:noFill/>
          </a:ln>
        </p:spPr>
        <p:txBody>
          <a:bodyPr anchorCtr="0" anchor="ctr"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We observed that the dates of the first successful landing outcome on ground pad was 22</a:t>
            </a:r>
            <a:r>
              <a:rPr baseline="30000" lang="en-US" sz="1800">
                <a:solidFill>
                  <a:schemeClr val="dk1"/>
                </a:solidFill>
                <a:latin typeface="Calibri"/>
                <a:ea typeface="Calibri"/>
                <a:cs typeface="Calibri"/>
                <a:sym typeface="Calibri"/>
              </a:rPr>
              <a:t>nd</a:t>
            </a:r>
            <a:r>
              <a:rPr lang="en-US" sz="1800">
                <a:solidFill>
                  <a:schemeClr val="dk1"/>
                </a:solidFill>
                <a:latin typeface="Calibri"/>
                <a:ea typeface="Calibri"/>
                <a:cs typeface="Calibri"/>
                <a:sym typeface="Calibri"/>
              </a:rPr>
              <a:t> December 2015</a:t>
            </a:r>
            <a:endParaRPr/>
          </a:p>
        </p:txBody>
      </p:sp>
      <p:pic>
        <p:nvPicPr>
          <p:cNvPr id="317" name="Google Shape;317;p30"/>
          <p:cNvPicPr preferRelativeResize="0"/>
          <p:nvPr/>
        </p:nvPicPr>
        <p:blipFill rotWithShape="1">
          <a:blip r:embed="rId3">
            <a:alphaModFix/>
          </a:blip>
          <a:srcRect b="0" l="0" r="0" t="0"/>
          <a:stretch/>
        </p:blipFill>
        <p:spPr>
          <a:xfrm>
            <a:off x="1773213" y="2734056"/>
            <a:ext cx="8733966" cy="3483864"/>
          </a:xfrm>
          <a:prstGeom prst="rect">
            <a:avLst/>
          </a:prstGeom>
          <a:noFill/>
          <a:ln>
            <a:noFill/>
          </a:ln>
        </p:spPr>
      </p:pic>
      <p:sp>
        <p:nvSpPr>
          <p:cNvPr id="318" name="Google Shape;318;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7F7F7F"/>
                </a:solidFill>
                <a:latin typeface="Calibri"/>
                <a:ea typeface="Calibri"/>
                <a:cs typeface="Calibri"/>
                <a:sym typeface="Calibri"/>
              </a:rPr>
              <a:t>‹#›</a:t>
            </a:fld>
            <a:endParaRPr sz="1200">
              <a:solidFill>
                <a:srgbClr val="7F7F7F"/>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2" name="Shape 322"/>
        <p:cNvGrpSpPr/>
        <p:nvPr/>
      </p:nvGrpSpPr>
      <p:grpSpPr>
        <a:xfrm>
          <a:off x="0" y="0"/>
          <a:ext cx="0" cy="0"/>
          <a:chOff x="0" y="0"/>
          <a:chExt cx="0" cy="0"/>
        </a:xfrm>
      </p:grpSpPr>
      <p:sp>
        <p:nvSpPr>
          <p:cNvPr id="323" name="Google Shape;323;p3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4" name="Google Shape;324;p3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Successful Drone Ship Landing with Payload between 4000 and 6000</a:t>
            </a:r>
            <a:endParaRPr/>
          </a:p>
        </p:txBody>
      </p:sp>
      <p:pic>
        <p:nvPicPr>
          <p:cNvPr id="325" name="Google Shape;325;p31"/>
          <p:cNvPicPr preferRelativeResize="0"/>
          <p:nvPr/>
        </p:nvPicPr>
        <p:blipFill rotWithShape="1">
          <a:blip r:embed="rId4">
            <a:alphaModFix/>
          </a:blip>
          <a:srcRect b="0" l="0" r="0" t="0"/>
          <a:stretch/>
        </p:blipFill>
        <p:spPr>
          <a:xfrm>
            <a:off x="643467" y="1782981"/>
            <a:ext cx="6253214" cy="4284116"/>
          </a:xfrm>
          <a:prstGeom prst="rect">
            <a:avLst/>
          </a:prstGeom>
          <a:noFill/>
          <a:ln>
            <a:noFill/>
          </a:ln>
        </p:spPr>
      </p:pic>
      <p:sp>
        <p:nvSpPr>
          <p:cNvPr id="326" name="Google Shape;326;p31"/>
          <p:cNvSpPr txBox="1"/>
          <p:nvPr/>
        </p:nvSpPr>
        <p:spPr>
          <a:xfrm>
            <a:off x="7544052" y="1782981"/>
            <a:ext cx="4004479"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We used the </a:t>
            </a:r>
            <a:r>
              <a:rPr b="1" lang="en-US" sz="2000">
                <a:solidFill>
                  <a:schemeClr val="dk1"/>
                </a:solidFill>
                <a:latin typeface="Arial"/>
                <a:ea typeface="Arial"/>
                <a:cs typeface="Arial"/>
                <a:sym typeface="Arial"/>
              </a:rPr>
              <a:t>WHERE</a:t>
            </a:r>
            <a:r>
              <a:rPr lang="en-US" sz="2000">
                <a:solidFill>
                  <a:schemeClr val="dk1"/>
                </a:solidFill>
                <a:latin typeface="Arial"/>
                <a:ea typeface="Arial"/>
                <a:cs typeface="Arial"/>
                <a:sym typeface="Arial"/>
              </a:rPr>
              <a:t> clause to filter for boosters which have successfully landed on drone ship and applied the </a:t>
            </a:r>
            <a:r>
              <a:rPr b="1" lang="en-US" sz="2000">
                <a:solidFill>
                  <a:schemeClr val="dk1"/>
                </a:solidFill>
                <a:latin typeface="Arial"/>
                <a:ea typeface="Arial"/>
                <a:cs typeface="Arial"/>
                <a:sym typeface="Arial"/>
              </a:rPr>
              <a:t>AND</a:t>
            </a:r>
            <a:r>
              <a:rPr lang="en-US" sz="2000">
                <a:solidFill>
                  <a:schemeClr val="dk1"/>
                </a:solidFill>
                <a:latin typeface="Arial"/>
                <a:ea typeface="Arial"/>
                <a:cs typeface="Arial"/>
                <a:sym typeface="Arial"/>
              </a:rPr>
              <a:t> condition to determine successful landing with payload mass greater than 4000 but less than 6000</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0" name="Shape 330"/>
        <p:cNvGrpSpPr/>
        <p:nvPr/>
      </p:nvGrpSpPr>
      <p:grpSpPr>
        <a:xfrm>
          <a:off x="0" y="0"/>
          <a:ext cx="0" cy="0"/>
          <a:chOff x="0" y="0"/>
          <a:chExt cx="0" cy="0"/>
        </a:xfrm>
      </p:grpSpPr>
      <p:sp>
        <p:nvSpPr>
          <p:cNvPr id="331" name="Google Shape;331;p3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2" name="Google Shape;332;p3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Number of Successful and Failure Mission Outcomes</a:t>
            </a:r>
            <a:endParaRPr/>
          </a:p>
        </p:txBody>
      </p:sp>
      <p:sp>
        <p:nvSpPr>
          <p:cNvPr id="333" name="Google Shape;333;p32"/>
          <p:cNvSpPr txBox="1"/>
          <p:nvPr/>
        </p:nvSpPr>
        <p:spPr>
          <a:xfrm>
            <a:off x="7544052" y="1782981"/>
            <a:ext cx="4004479"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We used wildcard like ‘%’ to filter for </a:t>
            </a:r>
            <a:r>
              <a:rPr b="1" lang="en-US" sz="2000">
                <a:solidFill>
                  <a:schemeClr val="dk1"/>
                </a:solidFill>
                <a:latin typeface="Arial"/>
                <a:ea typeface="Arial"/>
                <a:cs typeface="Arial"/>
                <a:sym typeface="Arial"/>
              </a:rPr>
              <a:t>WHERE</a:t>
            </a:r>
            <a:r>
              <a:rPr lang="en-US" sz="2000">
                <a:solidFill>
                  <a:schemeClr val="dk1"/>
                </a:solidFill>
                <a:latin typeface="Arial"/>
                <a:ea typeface="Arial"/>
                <a:cs typeface="Arial"/>
                <a:sym typeface="Arial"/>
              </a:rPr>
              <a:t> MissionOutcome was a success or a failure. </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pic>
        <p:nvPicPr>
          <p:cNvPr id="334" name="Google Shape;334;p32"/>
          <p:cNvPicPr preferRelativeResize="0"/>
          <p:nvPr/>
        </p:nvPicPr>
        <p:blipFill rotWithShape="1">
          <a:blip r:embed="rId4">
            <a:alphaModFix/>
          </a:blip>
          <a:srcRect b="0" l="0" r="0" t="0"/>
          <a:stretch/>
        </p:blipFill>
        <p:spPr>
          <a:xfrm>
            <a:off x="643466" y="1457471"/>
            <a:ext cx="5108891" cy="463336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9" name="Shape 339"/>
        <p:cNvGrpSpPr/>
        <p:nvPr/>
      </p:nvGrpSpPr>
      <p:grpSpPr>
        <a:xfrm>
          <a:off x="0" y="0"/>
          <a:ext cx="0" cy="0"/>
          <a:chOff x="0" y="0"/>
          <a:chExt cx="0" cy="0"/>
        </a:xfrm>
      </p:grpSpPr>
      <p:sp>
        <p:nvSpPr>
          <p:cNvPr id="340" name="Google Shape;340;p3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1" name="Google Shape;341;p3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Boosters Carried Maximum Payload</a:t>
            </a:r>
            <a:endParaRPr/>
          </a:p>
        </p:txBody>
      </p:sp>
      <p:sp>
        <p:nvSpPr>
          <p:cNvPr id="342" name="Google Shape;342;p33"/>
          <p:cNvSpPr txBox="1"/>
          <p:nvPr/>
        </p:nvSpPr>
        <p:spPr>
          <a:xfrm>
            <a:off x="862366" y="2194102"/>
            <a:ext cx="3427001" cy="3908586"/>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1700"/>
              <a:buFont typeface="Arial"/>
              <a:buChar char="•"/>
            </a:pPr>
            <a:r>
              <a:rPr lang="en-US" sz="1700">
                <a:solidFill>
                  <a:schemeClr val="dk1"/>
                </a:solidFill>
                <a:latin typeface="Arial"/>
                <a:ea typeface="Arial"/>
                <a:cs typeface="Arial"/>
                <a:sym typeface="Arial"/>
              </a:rPr>
              <a:t>We determined the booster that have carried the maximum payload using a subquery in the </a:t>
            </a:r>
            <a:r>
              <a:rPr b="1" lang="en-US" sz="1700">
                <a:solidFill>
                  <a:schemeClr val="dk1"/>
                </a:solidFill>
                <a:latin typeface="Arial"/>
                <a:ea typeface="Arial"/>
                <a:cs typeface="Arial"/>
                <a:sym typeface="Arial"/>
              </a:rPr>
              <a:t>WHERE</a:t>
            </a:r>
            <a:r>
              <a:rPr lang="en-US" sz="1700">
                <a:solidFill>
                  <a:schemeClr val="dk1"/>
                </a:solidFill>
                <a:latin typeface="Arial"/>
                <a:ea typeface="Arial"/>
                <a:cs typeface="Arial"/>
                <a:sym typeface="Arial"/>
              </a:rPr>
              <a:t> clause and the </a:t>
            </a:r>
            <a:r>
              <a:rPr b="1" lang="en-US" sz="1700">
                <a:solidFill>
                  <a:schemeClr val="dk1"/>
                </a:solidFill>
                <a:latin typeface="Arial"/>
                <a:ea typeface="Arial"/>
                <a:cs typeface="Arial"/>
                <a:sym typeface="Arial"/>
              </a:rPr>
              <a:t>MAX() </a:t>
            </a:r>
            <a:r>
              <a:rPr lang="en-US" sz="1700">
                <a:solidFill>
                  <a:schemeClr val="dk1"/>
                </a:solidFill>
                <a:latin typeface="Arial"/>
                <a:ea typeface="Arial"/>
                <a:cs typeface="Arial"/>
                <a:sym typeface="Arial"/>
              </a:rPr>
              <a:t>function.</a:t>
            </a:r>
            <a:endParaRPr sz="1700">
              <a:solidFill>
                <a:schemeClr val="dk1"/>
              </a:solidFill>
              <a:latin typeface="Arial"/>
              <a:ea typeface="Arial"/>
              <a:cs typeface="Arial"/>
              <a:sym typeface="Arial"/>
            </a:endParaRPr>
          </a:p>
        </p:txBody>
      </p:sp>
      <p:pic>
        <p:nvPicPr>
          <p:cNvPr id="343" name="Google Shape;343;p33"/>
          <p:cNvPicPr preferRelativeResize="0"/>
          <p:nvPr/>
        </p:nvPicPr>
        <p:blipFill rotWithShape="1">
          <a:blip r:embed="rId4">
            <a:alphaModFix/>
          </a:blip>
          <a:srcRect b="0" l="0" r="0" t="0"/>
          <a:stretch/>
        </p:blipFill>
        <p:spPr>
          <a:xfrm>
            <a:off x="5302831" y="1670951"/>
            <a:ext cx="6155141" cy="495488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7" name="Shape 347"/>
        <p:cNvGrpSpPr/>
        <p:nvPr/>
      </p:nvGrpSpPr>
      <p:grpSpPr>
        <a:xfrm>
          <a:off x="0" y="0"/>
          <a:ext cx="0" cy="0"/>
          <a:chOff x="0" y="0"/>
          <a:chExt cx="0" cy="0"/>
        </a:xfrm>
      </p:grpSpPr>
      <p:sp>
        <p:nvSpPr>
          <p:cNvPr id="348" name="Google Shape;348;p3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9" name="Google Shape;349;p3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sp>
        <p:nvSpPr>
          <p:cNvPr id="350" name="Google Shape;350;p34"/>
          <p:cNvSpPr txBox="1"/>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used a combinations of the </a:t>
            </a:r>
            <a:r>
              <a:rPr b="1" lang="en-US" sz="2200">
                <a:solidFill>
                  <a:srgbClr val="292929"/>
                </a:solidFill>
                <a:latin typeface="Arial"/>
                <a:ea typeface="Arial"/>
                <a:cs typeface="Arial"/>
                <a:sym typeface="Arial"/>
              </a:rPr>
              <a:t>WHERE</a:t>
            </a:r>
            <a:r>
              <a:rPr lang="en-US" sz="2200">
                <a:solidFill>
                  <a:srgbClr val="292929"/>
                </a:solidFill>
                <a:latin typeface="Arial"/>
                <a:ea typeface="Arial"/>
                <a:cs typeface="Arial"/>
                <a:sym typeface="Arial"/>
              </a:rPr>
              <a:t> clause, </a:t>
            </a:r>
            <a:r>
              <a:rPr b="1" lang="en-US" sz="2200">
                <a:solidFill>
                  <a:srgbClr val="292929"/>
                </a:solidFill>
                <a:latin typeface="Arial"/>
                <a:ea typeface="Arial"/>
                <a:cs typeface="Arial"/>
                <a:sym typeface="Arial"/>
              </a:rPr>
              <a:t>LIKE</a:t>
            </a:r>
            <a:r>
              <a:rPr lang="en-US" sz="2200">
                <a:solidFill>
                  <a:srgbClr val="292929"/>
                </a:solidFill>
                <a:latin typeface="Arial"/>
                <a:ea typeface="Arial"/>
                <a:cs typeface="Arial"/>
                <a:sym typeface="Arial"/>
              </a:rPr>
              <a:t>, </a:t>
            </a:r>
            <a:r>
              <a:rPr b="1" lang="en-US" sz="2200">
                <a:solidFill>
                  <a:srgbClr val="292929"/>
                </a:solidFill>
                <a:latin typeface="Arial"/>
                <a:ea typeface="Arial"/>
                <a:cs typeface="Arial"/>
                <a:sym typeface="Arial"/>
              </a:rPr>
              <a:t>AND</a:t>
            </a:r>
            <a:r>
              <a:rPr lang="en-US" sz="2200">
                <a:solidFill>
                  <a:srgbClr val="292929"/>
                </a:solidFill>
                <a:latin typeface="Arial"/>
                <a:ea typeface="Arial"/>
                <a:cs typeface="Arial"/>
                <a:sym typeface="Arial"/>
              </a:rPr>
              <a:t>, and </a:t>
            </a:r>
            <a:r>
              <a:rPr b="1" lang="en-US" sz="2200">
                <a:solidFill>
                  <a:srgbClr val="292929"/>
                </a:solidFill>
                <a:latin typeface="Arial"/>
                <a:ea typeface="Arial"/>
                <a:cs typeface="Arial"/>
                <a:sym typeface="Arial"/>
              </a:rPr>
              <a:t>BETWEEN</a:t>
            </a:r>
            <a:r>
              <a:rPr lang="en-US" sz="2200">
                <a:solidFill>
                  <a:srgbClr val="292929"/>
                </a:solidFill>
                <a:latin typeface="Arial"/>
                <a:ea typeface="Arial"/>
                <a:cs typeface="Arial"/>
                <a:sym typeface="Arial"/>
              </a:rPr>
              <a:t> conditions to filter for failed landing outcomes in drone ship, their booster versions, and launch site names for year 2015</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pic>
        <p:nvPicPr>
          <p:cNvPr id="351" name="Google Shape;351;p34"/>
          <p:cNvPicPr preferRelativeResize="0"/>
          <p:nvPr/>
        </p:nvPicPr>
        <p:blipFill rotWithShape="1">
          <a:blip r:embed="rId4">
            <a:alphaModFix/>
          </a:blip>
          <a:srcRect b="0" l="0" r="0" t="0"/>
          <a:stretch/>
        </p:blipFill>
        <p:spPr>
          <a:xfrm>
            <a:off x="2023304" y="3595688"/>
            <a:ext cx="7239000" cy="25812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5" name="Shape 355"/>
        <p:cNvGrpSpPr/>
        <p:nvPr/>
      </p:nvGrpSpPr>
      <p:grpSpPr>
        <a:xfrm>
          <a:off x="0" y="0"/>
          <a:ext cx="0" cy="0"/>
          <a:chOff x="0" y="0"/>
          <a:chExt cx="0" cy="0"/>
        </a:xfrm>
      </p:grpSpPr>
      <p:sp>
        <p:nvSpPr>
          <p:cNvPr id="356" name="Google Shape;356;p3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7" name="Google Shape;357;p3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00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Rank Landing Outcomes Between 2010-06-04 and 2017-03-20</a:t>
            </a:r>
            <a:endParaRPr/>
          </a:p>
        </p:txBody>
      </p:sp>
      <p:sp>
        <p:nvSpPr>
          <p:cNvPr id="358" name="Google Shape;358;p35"/>
          <p:cNvSpPr txBox="1"/>
          <p:nvPr/>
        </p:nvSpPr>
        <p:spPr>
          <a:xfrm>
            <a:off x="7544052" y="1782981"/>
            <a:ext cx="4004479"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We selected Landing outcomes and the </a:t>
            </a:r>
            <a:r>
              <a:rPr b="1" lang="en-US" sz="2000">
                <a:solidFill>
                  <a:schemeClr val="dk1"/>
                </a:solidFill>
                <a:latin typeface="Arial"/>
                <a:ea typeface="Arial"/>
                <a:cs typeface="Arial"/>
                <a:sym typeface="Arial"/>
              </a:rPr>
              <a:t>COUNT</a:t>
            </a:r>
            <a:r>
              <a:rPr lang="en-US" sz="2000">
                <a:solidFill>
                  <a:schemeClr val="dk1"/>
                </a:solidFill>
                <a:latin typeface="Arial"/>
                <a:ea typeface="Arial"/>
                <a:cs typeface="Arial"/>
                <a:sym typeface="Arial"/>
              </a:rPr>
              <a:t> of landing outcomes from the data and used the </a:t>
            </a:r>
            <a:r>
              <a:rPr b="1" lang="en-US" sz="2000">
                <a:solidFill>
                  <a:schemeClr val="dk1"/>
                </a:solidFill>
                <a:latin typeface="Arial"/>
                <a:ea typeface="Arial"/>
                <a:cs typeface="Arial"/>
                <a:sym typeface="Arial"/>
              </a:rPr>
              <a:t>WHERE</a:t>
            </a:r>
            <a:r>
              <a:rPr lang="en-US" sz="2000">
                <a:solidFill>
                  <a:schemeClr val="dk1"/>
                </a:solidFill>
                <a:latin typeface="Arial"/>
                <a:ea typeface="Arial"/>
                <a:cs typeface="Arial"/>
                <a:sym typeface="Arial"/>
              </a:rPr>
              <a:t> clause to filter for landing outcomes </a:t>
            </a:r>
            <a:r>
              <a:rPr b="1" lang="en-US" sz="2000">
                <a:solidFill>
                  <a:schemeClr val="dk1"/>
                </a:solidFill>
                <a:latin typeface="Arial"/>
                <a:ea typeface="Arial"/>
                <a:cs typeface="Arial"/>
                <a:sym typeface="Arial"/>
              </a:rPr>
              <a:t>BETWEEN</a:t>
            </a:r>
            <a:r>
              <a:rPr lang="en-US" sz="2000">
                <a:solidFill>
                  <a:schemeClr val="dk1"/>
                </a:solidFill>
                <a:latin typeface="Arial"/>
                <a:ea typeface="Arial"/>
                <a:cs typeface="Arial"/>
                <a:sym typeface="Arial"/>
              </a:rPr>
              <a:t> 2010-06-04 to 2010-03-20.</a:t>
            </a:r>
            <a:endParaRPr/>
          </a:p>
          <a:p>
            <a:pPr indent="-228600" lvl="0" marL="228600" marR="0" rtl="0" algn="l">
              <a:lnSpc>
                <a:spcPct val="90000"/>
              </a:lnSpc>
              <a:spcBef>
                <a:spcPts val="1400"/>
              </a:spcBef>
              <a:spcAft>
                <a:spcPts val="0"/>
              </a:spcAft>
              <a:buClr>
                <a:schemeClr val="dk1"/>
              </a:buClr>
              <a:buSzPts val="2000"/>
              <a:buFont typeface="Arial"/>
              <a:buChar char="•"/>
            </a:pPr>
            <a:r>
              <a:rPr lang="en-US" sz="2000">
                <a:solidFill>
                  <a:schemeClr val="dk1"/>
                </a:solidFill>
                <a:latin typeface="Arial"/>
                <a:ea typeface="Arial"/>
                <a:cs typeface="Arial"/>
                <a:sym typeface="Arial"/>
              </a:rPr>
              <a:t>We applied the </a:t>
            </a:r>
            <a:r>
              <a:rPr b="1" lang="en-US" sz="2000">
                <a:solidFill>
                  <a:schemeClr val="dk1"/>
                </a:solidFill>
                <a:latin typeface="Arial"/>
                <a:ea typeface="Arial"/>
                <a:cs typeface="Arial"/>
                <a:sym typeface="Arial"/>
              </a:rPr>
              <a:t>GROUP BY </a:t>
            </a:r>
            <a:r>
              <a:rPr lang="en-US" sz="2000">
                <a:solidFill>
                  <a:schemeClr val="dk1"/>
                </a:solidFill>
                <a:latin typeface="Arial"/>
                <a:ea typeface="Arial"/>
                <a:cs typeface="Arial"/>
                <a:sym typeface="Arial"/>
              </a:rPr>
              <a:t>clause to group the landing outcomes and the </a:t>
            </a:r>
            <a:r>
              <a:rPr b="1" lang="en-US" sz="2000">
                <a:solidFill>
                  <a:schemeClr val="dk1"/>
                </a:solidFill>
                <a:latin typeface="Arial"/>
                <a:ea typeface="Arial"/>
                <a:cs typeface="Arial"/>
                <a:sym typeface="Arial"/>
              </a:rPr>
              <a:t>ORDER BY </a:t>
            </a:r>
            <a:r>
              <a:rPr lang="en-US" sz="2000">
                <a:solidFill>
                  <a:schemeClr val="dk1"/>
                </a:solidFill>
                <a:latin typeface="Arial"/>
                <a:ea typeface="Arial"/>
                <a:cs typeface="Arial"/>
                <a:sym typeface="Arial"/>
              </a:rPr>
              <a:t>clause to order the grouped landing outcome in descending order.</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pic>
        <p:nvPicPr>
          <p:cNvPr id="359" name="Google Shape;359;p35"/>
          <p:cNvPicPr preferRelativeResize="0"/>
          <p:nvPr/>
        </p:nvPicPr>
        <p:blipFill rotWithShape="1">
          <a:blip r:embed="rId4">
            <a:alphaModFix/>
          </a:blip>
          <a:srcRect b="0" l="0" r="0" t="0"/>
          <a:stretch/>
        </p:blipFill>
        <p:spPr>
          <a:xfrm>
            <a:off x="776008" y="1589360"/>
            <a:ext cx="6124575" cy="42957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3" name="Shape 363"/>
        <p:cNvGrpSpPr/>
        <p:nvPr/>
      </p:nvGrpSpPr>
      <p:grpSpPr>
        <a:xfrm>
          <a:off x="0" y="0"/>
          <a:ext cx="0" cy="0"/>
          <a:chOff x="0" y="0"/>
          <a:chExt cx="0" cy="0"/>
        </a:xfrm>
      </p:grpSpPr>
      <p:sp>
        <p:nvSpPr>
          <p:cNvPr id="364" name="Google Shape;364;p36"/>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3</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8" name="Shape 368"/>
        <p:cNvGrpSpPr/>
        <p:nvPr/>
      </p:nvGrpSpPr>
      <p:grpSpPr>
        <a:xfrm>
          <a:off x="0" y="0"/>
          <a:ext cx="0" cy="0"/>
          <a:chOff x="0" y="0"/>
          <a:chExt cx="0" cy="0"/>
        </a:xfrm>
      </p:grpSpPr>
      <p:sp>
        <p:nvSpPr>
          <p:cNvPr id="369" name="Google Shape;369;p3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0" name="Google Shape;370;p3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sites global map markers</a:t>
            </a:r>
            <a:endParaRPr/>
          </a:p>
        </p:txBody>
      </p:sp>
      <p:pic>
        <p:nvPicPr>
          <p:cNvPr id="371" name="Google Shape;371;p37"/>
          <p:cNvPicPr preferRelativeResize="0"/>
          <p:nvPr/>
        </p:nvPicPr>
        <p:blipFill rotWithShape="1">
          <a:blip r:embed="rId4">
            <a:alphaModFix/>
          </a:blip>
          <a:srcRect b="0" l="0" r="0" t="0"/>
          <a:stretch/>
        </p:blipFill>
        <p:spPr>
          <a:xfrm>
            <a:off x="838200" y="1710176"/>
            <a:ext cx="10515600" cy="471703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5" name="Shape 375"/>
        <p:cNvGrpSpPr/>
        <p:nvPr/>
      </p:nvGrpSpPr>
      <p:grpSpPr>
        <a:xfrm>
          <a:off x="0" y="0"/>
          <a:ext cx="0" cy="0"/>
          <a:chOff x="0" y="0"/>
          <a:chExt cx="0" cy="0"/>
        </a:xfrm>
      </p:grpSpPr>
      <p:sp>
        <p:nvSpPr>
          <p:cNvPr id="376" name="Google Shape;376;p3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7" name="Google Shape;377;p3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Markers showing launch sites with color labels</a:t>
            </a:r>
            <a:endParaRPr/>
          </a:p>
        </p:txBody>
      </p:sp>
      <p:pic>
        <p:nvPicPr>
          <p:cNvPr id="378" name="Google Shape;378;p38"/>
          <p:cNvPicPr preferRelativeResize="0"/>
          <p:nvPr/>
        </p:nvPicPr>
        <p:blipFill rotWithShape="1">
          <a:blip r:embed="rId4">
            <a:alphaModFix/>
          </a:blip>
          <a:srcRect b="0" l="0" r="0" t="0"/>
          <a:stretch/>
        </p:blipFill>
        <p:spPr>
          <a:xfrm>
            <a:off x="770011" y="1454291"/>
            <a:ext cx="10687962" cy="47721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2" name="Shape 382"/>
        <p:cNvGrpSpPr/>
        <p:nvPr/>
      </p:nvGrpSpPr>
      <p:grpSpPr>
        <a:xfrm>
          <a:off x="0" y="0"/>
          <a:ext cx="0" cy="0"/>
          <a:chOff x="0" y="0"/>
          <a:chExt cx="0" cy="0"/>
        </a:xfrm>
      </p:grpSpPr>
      <p:sp>
        <p:nvSpPr>
          <p:cNvPr id="383" name="Google Shape;383;p3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4" name="Google Shape;384;p3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distance to landmarks</a:t>
            </a:r>
            <a:endParaRPr/>
          </a:p>
        </p:txBody>
      </p:sp>
      <p:pic>
        <p:nvPicPr>
          <p:cNvPr id="385" name="Google Shape;385;p39"/>
          <p:cNvPicPr preferRelativeResize="0"/>
          <p:nvPr/>
        </p:nvPicPr>
        <p:blipFill rotWithShape="1">
          <a:blip r:embed="rId4">
            <a:alphaModFix/>
          </a:blip>
          <a:srcRect b="0" l="0" r="0" t="0"/>
          <a:stretch/>
        </p:blipFill>
        <p:spPr>
          <a:xfrm>
            <a:off x="770010" y="1362318"/>
            <a:ext cx="10092431" cy="506489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8" name="Google Shape;108;p4"/>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09" name="Google Shape;109;p4"/>
          <p:cNvSpPr txBox="1"/>
          <p:nvPr/>
        </p:nvSpPr>
        <p:spPr>
          <a:xfrm>
            <a:off x="828068" y="1530575"/>
            <a:ext cx="9766360" cy="4494997"/>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Project background and context</a:t>
            </a:r>
            <a:endParaRPr/>
          </a:p>
          <a:p>
            <a:pPr indent="0" lvl="1" marL="457200" marR="0" rtl="0" algn="just">
              <a:lnSpc>
                <a:spcPct val="90000"/>
              </a:lnSpc>
              <a:spcBef>
                <a:spcPts val="1400"/>
              </a:spcBef>
              <a:spcAft>
                <a:spcPts val="0"/>
              </a:spcAft>
              <a:buClr>
                <a:srgbClr val="292929"/>
              </a:buClr>
              <a:buSzPts val="1800"/>
              <a:buFont typeface="Arial"/>
              <a:buNone/>
            </a:pPr>
            <a:r>
              <a:rPr b="0" i="0" lang="en-US" sz="1800" u="none" cap="none" strike="noStrike">
                <a:solidFill>
                  <a:srgbClr val="292929"/>
                </a:solidFill>
                <a:latin typeface="Arial"/>
                <a:ea typeface="Arial"/>
                <a:cs typeface="Arial"/>
                <a:sym typeface="Arial"/>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a:p>
          <a:p>
            <a:pPr indent="-228600" lvl="0" marL="228600" marR="0" rtl="0" algn="l">
              <a:lnSpc>
                <a:spcPct val="9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Problems you want to find answers</a:t>
            </a:r>
            <a:endParaRPr/>
          </a:p>
          <a:p>
            <a:pPr indent="-228600" lvl="1" marL="685800" marR="0" rtl="0" algn="l">
              <a:lnSpc>
                <a:spcPct val="9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What factors determine if the rocket will land successfully?</a:t>
            </a:r>
            <a:endParaRPr/>
          </a:p>
          <a:p>
            <a:pPr indent="-228600" lvl="1" marL="685800" marR="0" rtl="0" algn="l">
              <a:lnSpc>
                <a:spcPct val="9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The interaction amongst various features that determine the success rate of a successful landing.</a:t>
            </a:r>
            <a:endParaRPr/>
          </a:p>
          <a:p>
            <a:pPr indent="-228600" lvl="1" marL="685800" marR="0" rtl="0" algn="l">
              <a:lnSpc>
                <a:spcPct val="9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What operating conditions needs to be in place to ensure a successful landing program.</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9" name="Shape 389"/>
        <p:cNvGrpSpPr/>
        <p:nvPr/>
      </p:nvGrpSpPr>
      <p:grpSpPr>
        <a:xfrm>
          <a:off x="0" y="0"/>
          <a:ext cx="0" cy="0"/>
          <a:chOff x="0" y="0"/>
          <a:chExt cx="0" cy="0"/>
        </a:xfrm>
      </p:grpSpPr>
      <p:sp>
        <p:nvSpPr>
          <p:cNvPr id="390" name="Google Shape;390;p40"/>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4</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4" name="Shape 394"/>
        <p:cNvGrpSpPr/>
        <p:nvPr/>
      </p:nvGrpSpPr>
      <p:grpSpPr>
        <a:xfrm>
          <a:off x="0" y="0"/>
          <a:ext cx="0" cy="0"/>
          <a:chOff x="0" y="0"/>
          <a:chExt cx="0" cy="0"/>
        </a:xfrm>
      </p:grpSpPr>
      <p:sp>
        <p:nvSpPr>
          <p:cNvPr id="395" name="Google Shape;395;p4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6" name="Google Shape;396;p4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Pie chart showing the success percentage achieved by each launch site</a:t>
            </a:r>
            <a:endParaRPr/>
          </a:p>
        </p:txBody>
      </p:sp>
      <p:pic>
        <p:nvPicPr>
          <p:cNvPr id="397" name="Google Shape;397;p41"/>
          <p:cNvPicPr preferRelativeResize="0"/>
          <p:nvPr/>
        </p:nvPicPr>
        <p:blipFill rotWithShape="1">
          <a:blip r:embed="rId4">
            <a:alphaModFix/>
          </a:blip>
          <a:srcRect b="0" l="0" r="0" t="0"/>
          <a:stretch/>
        </p:blipFill>
        <p:spPr>
          <a:xfrm>
            <a:off x="752019" y="1454291"/>
            <a:ext cx="10687962" cy="47721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1" name="Shape 401"/>
        <p:cNvGrpSpPr/>
        <p:nvPr/>
      </p:nvGrpSpPr>
      <p:grpSpPr>
        <a:xfrm>
          <a:off x="0" y="0"/>
          <a:ext cx="0" cy="0"/>
          <a:chOff x="0" y="0"/>
          <a:chExt cx="0" cy="0"/>
        </a:xfrm>
      </p:grpSpPr>
      <p:sp>
        <p:nvSpPr>
          <p:cNvPr id="402" name="Google Shape;402;p4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3" name="Google Shape;403;p4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Pie chart showing the Launch site with the highest launch success ratio</a:t>
            </a:r>
            <a:endParaRPr/>
          </a:p>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0B49CB"/>
              </a:solidFill>
              <a:latin typeface="Arial"/>
              <a:ea typeface="Arial"/>
              <a:cs typeface="Arial"/>
              <a:sym typeface="Arial"/>
            </a:endParaRPr>
          </a:p>
        </p:txBody>
      </p:sp>
      <p:pic>
        <p:nvPicPr>
          <p:cNvPr id="404" name="Google Shape;404;p42"/>
          <p:cNvPicPr preferRelativeResize="0"/>
          <p:nvPr/>
        </p:nvPicPr>
        <p:blipFill rotWithShape="1">
          <a:blip r:embed="rId4">
            <a:alphaModFix/>
          </a:blip>
          <a:srcRect b="0" l="0" r="0" t="0"/>
          <a:stretch/>
        </p:blipFill>
        <p:spPr>
          <a:xfrm>
            <a:off x="2132419" y="1584827"/>
            <a:ext cx="7790783" cy="444074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8" name="Shape 408"/>
        <p:cNvGrpSpPr/>
        <p:nvPr/>
      </p:nvGrpSpPr>
      <p:grpSpPr>
        <a:xfrm>
          <a:off x="0" y="0"/>
          <a:ext cx="0" cy="0"/>
          <a:chOff x="0" y="0"/>
          <a:chExt cx="0" cy="0"/>
        </a:xfrm>
      </p:grpSpPr>
      <p:sp>
        <p:nvSpPr>
          <p:cNvPr id="409" name="Google Shape;409;p4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0" name="Google Shape;410;p4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47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Scatter plot of Payload vs Launch Outcome for all sites, with different payload selected in the range slider</a:t>
            </a:r>
            <a:endParaRPr/>
          </a:p>
        </p:txBody>
      </p:sp>
      <p:pic>
        <p:nvPicPr>
          <p:cNvPr descr="Graphical user interface, application&#10;&#10;Description automatically generated" id="411" name="Google Shape;411;p43"/>
          <p:cNvPicPr preferRelativeResize="0"/>
          <p:nvPr/>
        </p:nvPicPr>
        <p:blipFill rotWithShape="1">
          <a:blip r:embed="rId4">
            <a:alphaModFix/>
          </a:blip>
          <a:srcRect b="0" l="0" r="0" t="0"/>
          <a:stretch/>
        </p:blipFill>
        <p:spPr>
          <a:xfrm>
            <a:off x="838200" y="2191367"/>
            <a:ext cx="10515599" cy="378561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5" name="Shape 415"/>
        <p:cNvGrpSpPr/>
        <p:nvPr/>
      </p:nvGrpSpPr>
      <p:grpSpPr>
        <a:xfrm>
          <a:off x="0" y="0"/>
          <a:ext cx="0" cy="0"/>
          <a:chOff x="0" y="0"/>
          <a:chExt cx="0" cy="0"/>
        </a:xfrm>
      </p:grpSpPr>
      <p:sp>
        <p:nvSpPr>
          <p:cNvPr id="416" name="Google Shape;416;p44"/>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5</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0" name="Shape 420"/>
        <p:cNvGrpSpPr/>
        <p:nvPr/>
      </p:nvGrpSpPr>
      <p:grpSpPr>
        <a:xfrm>
          <a:off x="0" y="0"/>
          <a:ext cx="0" cy="0"/>
          <a:chOff x="0" y="0"/>
          <a:chExt cx="0" cy="0"/>
        </a:xfrm>
      </p:grpSpPr>
      <p:sp>
        <p:nvSpPr>
          <p:cNvPr id="421" name="Google Shape;421;p4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2" name="Google Shape;422;p4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Classification Accuracy</a:t>
            </a:r>
            <a:endParaRPr sz="4000">
              <a:solidFill>
                <a:srgbClr val="0B49CB"/>
              </a:solidFill>
              <a:latin typeface="IBM Plex Mono SemiBold"/>
              <a:ea typeface="IBM Plex Mono SemiBold"/>
              <a:cs typeface="IBM Plex Mono SemiBold"/>
              <a:sym typeface="IBM Plex Mono SemiBold"/>
            </a:endParaRPr>
          </a:p>
        </p:txBody>
      </p:sp>
      <p:sp>
        <p:nvSpPr>
          <p:cNvPr id="423" name="Google Shape;423;p45"/>
          <p:cNvSpPr txBox="1"/>
          <p:nvPr/>
        </p:nvSpPr>
        <p:spPr>
          <a:xfrm>
            <a:off x="3690315" y="1445239"/>
            <a:ext cx="6002636" cy="1645920"/>
          </a:xfrm>
          <a:prstGeom prst="rect">
            <a:avLst/>
          </a:prstGeom>
          <a:noFill/>
          <a:ln>
            <a:noFill/>
          </a:ln>
        </p:spPr>
        <p:txBody>
          <a:bodyPr anchorCtr="0" anchor="ctr"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200"/>
              <a:buFont typeface="Arial"/>
              <a:buChar char="•"/>
            </a:pPr>
            <a:r>
              <a:rPr lang="en-US" sz="2200">
                <a:solidFill>
                  <a:schemeClr val="dk1"/>
                </a:solidFill>
                <a:latin typeface="Arial"/>
                <a:ea typeface="Arial"/>
                <a:cs typeface="Arial"/>
                <a:sym typeface="Arial"/>
              </a:rPr>
              <a:t>The decision tree classifier is the model with the highest classification accuracy</a:t>
            </a:r>
            <a:endParaRPr/>
          </a:p>
          <a:p>
            <a:pPr indent="-114300" lvl="0" marL="228600" marR="0" rtl="0" algn="l">
              <a:lnSpc>
                <a:spcPct val="90000"/>
              </a:lnSpc>
              <a:spcBef>
                <a:spcPts val="140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p:txBody>
      </p:sp>
      <p:pic>
        <p:nvPicPr>
          <p:cNvPr id="424" name="Google Shape;424;p45"/>
          <p:cNvPicPr preferRelativeResize="0"/>
          <p:nvPr/>
        </p:nvPicPr>
        <p:blipFill rotWithShape="1">
          <a:blip r:embed="rId4">
            <a:alphaModFix/>
          </a:blip>
          <a:srcRect b="0" l="0" r="0" t="0"/>
          <a:stretch/>
        </p:blipFill>
        <p:spPr>
          <a:xfrm>
            <a:off x="557784" y="2815221"/>
            <a:ext cx="11164824" cy="332153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8" name="Shape 428"/>
        <p:cNvGrpSpPr/>
        <p:nvPr/>
      </p:nvGrpSpPr>
      <p:grpSpPr>
        <a:xfrm>
          <a:off x="0" y="0"/>
          <a:ext cx="0" cy="0"/>
          <a:chOff x="0" y="0"/>
          <a:chExt cx="0" cy="0"/>
        </a:xfrm>
      </p:grpSpPr>
      <p:sp>
        <p:nvSpPr>
          <p:cNvPr id="429" name="Google Shape;429;p4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30" name="Google Shape;430;p4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sp>
        <p:nvSpPr>
          <p:cNvPr id="431" name="Google Shape;431;p46"/>
          <p:cNvSpPr txBox="1"/>
          <p:nvPr/>
        </p:nvSpPr>
        <p:spPr>
          <a:xfrm>
            <a:off x="770011" y="2057400"/>
            <a:ext cx="5791563"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confusion matrix for the decision tree classifier shows that the classifier can distinguish between the different classes. The major problem is the false positives .i.e., unsuccessful landing marked as successful landing by the classifier.</a:t>
            </a:r>
            <a:endParaRPr sz="2200">
              <a:solidFill>
                <a:srgbClr val="292929"/>
              </a:solidFill>
              <a:latin typeface="Arial"/>
              <a:ea typeface="Arial"/>
              <a:cs typeface="Arial"/>
              <a:sym typeface="Arial"/>
            </a:endParaRPr>
          </a:p>
        </p:txBody>
      </p:sp>
      <p:pic>
        <p:nvPicPr>
          <p:cNvPr id="432" name="Google Shape;432;p46"/>
          <p:cNvPicPr preferRelativeResize="0"/>
          <p:nvPr/>
        </p:nvPicPr>
        <p:blipFill rotWithShape="1">
          <a:blip r:embed="rId4">
            <a:alphaModFix/>
          </a:blip>
          <a:srcRect b="0" l="0" r="0" t="0"/>
          <a:stretch/>
        </p:blipFill>
        <p:spPr>
          <a:xfrm>
            <a:off x="7003701" y="1880339"/>
            <a:ext cx="4281910" cy="309732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6" name="Shape 436"/>
        <p:cNvGrpSpPr/>
        <p:nvPr/>
      </p:nvGrpSpPr>
      <p:grpSpPr>
        <a:xfrm>
          <a:off x="0" y="0"/>
          <a:ext cx="0" cy="0"/>
          <a:chOff x="0" y="0"/>
          <a:chExt cx="0" cy="0"/>
        </a:xfrm>
      </p:grpSpPr>
      <p:sp>
        <p:nvSpPr>
          <p:cNvPr id="437" name="Google Shape;437;p4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38" name="Google Shape;438;p47"/>
          <p:cNvSpPr txBox="1"/>
          <p:nvPr>
            <p:ph idx="1" type="body"/>
          </p:nvPr>
        </p:nvSpPr>
        <p:spPr>
          <a:xfrm>
            <a:off x="770011" y="1875054"/>
            <a:ext cx="9251067" cy="435133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92929"/>
              </a:buClr>
              <a:buSzPts val="2200"/>
              <a:buFont typeface="Arial"/>
              <a:buNone/>
            </a:pPr>
            <a:r>
              <a:rPr lang="en-US" sz="2200">
                <a:solidFill>
                  <a:srgbClr val="292929"/>
                </a:solidFill>
                <a:latin typeface="Arial"/>
                <a:ea typeface="Arial"/>
                <a:cs typeface="Arial"/>
                <a:sym typeface="Arial"/>
              </a:rPr>
              <a:t>We can conclude that:</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larger the flight amount at a launch site, the greater the success rate at a launch site.</a:t>
            </a:r>
            <a:endParaRPr/>
          </a:p>
          <a:p>
            <a:pPr indent="-228600" lvl="0" marL="228600" marR="0" rtl="0" algn="l">
              <a:lnSpc>
                <a:spcPct val="100000"/>
              </a:lnSpc>
              <a:spcBef>
                <a:spcPts val="1400"/>
              </a:spcBef>
              <a:spcAft>
                <a:spcPts val="0"/>
              </a:spcAft>
              <a:buClr>
                <a:schemeClr val="dk1"/>
              </a:buClr>
              <a:buSzPts val="2200"/>
              <a:buFont typeface="Arial"/>
              <a:buChar char="•"/>
            </a:pPr>
            <a:r>
              <a:rPr lang="en-US" sz="2200">
                <a:solidFill>
                  <a:schemeClr val="dk1"/>
                </a:solidFill>
                <a:latin typeface="Arial"/>
                <a:ea typeface="Arial"/>
                <a:cs typeface="Arial"/>
                <a:sym typeface="Arial"/>
              </a:rPr>
              <a:t>Launch success rate started to increase in 2013 till 2020.</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Orbits </a:t>
            </a:r>
            <a:r>
              <a:rPr lang="en-US" sz="2200">
                <a:solidFill>
                  <a:schemeClr val="dk1"/>
                </a:solidFill>
                <a:latin typeface="Arial"/>
                <a:ea typeface="Arial"/>
                <a:cs typeface="Arial"/>
                <a:sym typeface="Arial"/>
              </a:rPr>
              <a:t>ES-L1, GEO, HEO, SSO, VLEO had the most success rate.</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KSC LC-39A had the most successful launches of any sites.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Decision tree classifier is the best machine learning algorithm for this task.</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439" name="Google Shape;439;p4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3" name="Shape 443"/>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5"/>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5" name="Google Shape;115;p5"/>
          <p:cNvSpPr txBox="1"/>
          <p:nvPr/>
        </p:nvSpPr>
        <p:spPr>
          <a:xfrm>
            <a:off x="765313" y="2812774"/>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2" name="Google Shape;122;p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
        <p:nvSpPr>
          <p:cNvPr id="123" name="Google Shape;123;p6"/>
          <p:cNvSpPr txBox="1"/>
          <p:nvPr/>
        </p:nvSpPr>
        <p:spPr>
          <a:xfrm>
            <a:off x="770011" y="1580808"/>
            <a:ext cx="10104817" cy="5211877"/>
          </a:xfrm>
          <a:prstGeom prst="rect">
            <a:avLst/>
          </a:prstGeom>
          <a:noFill/>
          <a:ln>
            <a:noFill/>
          </a:ln>
        </p:spPr>
        <p:txBody>
          <a:bodyPr anchorCtr="0" anchor="t" bIns="45700" lIns="91425" spcFirstLastPara="1" rIns="91425" wrap="square" tIns="45700">
            <a:normAutofit fontScale="32500" lnSpcReduction="20000"/>
          </a:bodyPr>
          <a:lstStyle/>
          <a:p>
            <a:pPr indent="0" lvl="0" marL="0" marR="0" rtl="0" algn="l">
              <a:lnSpc>
                <a:spcPct val="120000"/>
              </a:lnSpc>
              <a:spcBef>
                <a:spcPts val="0"/>
              </a:spcBef>
              <a:spcAft>
                <a:spcPts val="0"/>
              </a:spcAft>
              <a:buClr>
                <a:srgbClr val="0B49CB"/>
              </a:buClr>
              <a:buSzPct val="100000"/>
              <a:buFont typeface="Arial"/>
              <a:buNone/>
            </a:pPr>
            <a:r>
              <a:rPr lang="en-US" sz="8800">
                <a:solidFill>
                  <a:srgbClr val="0B49CB"/>
                </a:solidFill>
                <a:latin typeface="Arial"/>
                <a:ea typeface="Arial"/>
                <a:cs typeface="Arial"/>
                <a:sym typeface="Arial"/>
              </a:rPr>
              <a:t>Executive Summary</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Data collection methodology:</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7600" u="none" cap="none" strike="noStrike">
                <a:solidFill>
                  <a:srgbClr val="757070"/>
                </a:solidFill>
                <a:latin typeface="Arial"/>
                <a:ea typeface="Arial"/>
                <a:cs typeface="Arial"/>
                <a:sym typeface="Arial"/>
              </a:rPr>
              <a:t>DatafromSpaceXwasobtainedfrom2sources:</a:t>
            </a:r>
            <a:endParaRPr/>
          </a:p>
          <a:p>
            <a:pPr indent="-228600" lvl="2" marL="1143000" marR="0" rtl="0" algn="l">
              <a:lnSpc>
                <a:spcPct val="120000"/>
              </a:lnSpc>
              <a:spcBef>
                <a:spcPts val="1400"/>
              </a:spcBef>
              <a:spcAft>
                <a:spcPts val="0"/>
              </a:spcAft>
              <a:buClr>
                <a:srgbClr val="757070"/>
              </a:buClr>
              <a:buSzPct val="100000"/>
              <a:buFont typeface="Arial"/>
              <a:buChar char="•"/>
            </a:pPr>
            <a:r>
              <a:rPr b="0" i="0" lang="en-US" sz="7200" u="none" cap="none" strike="noStrike">
                <a:solidFill>
                  <a:srgbClr val="757070"/>
                </a:solidFill>
                <a:latin typeface="Arial"/>
                <a:ea typeface="Arial"/>
                <a:cs typeface="Arial"/>
                <a:sym typeface="Arial"/>
              </a:rPr>
              <a:t>SpaceXAPI(https://api.spacexdata.com/v4/rockets/) </a:t>
            </a:r>
            <a:endParaRPr/>
          </a:p>
          <a:p>
            <a:pPr indent="-228600" lvl="2" marL="1143000" marR="0" rtl="0" algn="l">
              <a:lnSpc>
                <a:spcPct val="120000"/>
              </a:lnSpc>
              <a:spcBef>
                <a:spcPts val="1400"/>
              </a:spcBef>
              <a:spcAft>
                <a:spcPts val="0"/>
              </a:spcAft>
              <a:buClr>
                <a:srgbClr val="757070"/>
              </a:buClr>
              <a:buSzPct val="100000"/>
              <a:buFont typeface="Arial"/>
              <a:buChar char="•"/>
            </a:pPr>
            <a:r>
              <a:rPr b="0" i="0" lang="en-US" sz="7200" u="none" cap="none" strike="noStrike">
                <a:solidFill>
                  <a:srgbClr val="757070"/>
                </a:solidFill>
                <a:latin typeface="Arial"/>
                <a:ea typeface="Arial"/>
                <a:cs typeface="Arial"/>
                <a:sym typeface="Arial"/>
              </a:rPr>
              <a:t>WebScraping (https://en.wikipedia.org/wiki/List_of_Falcon/_9/_and_Falcon_Heavy_launches) </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data wrangling</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7600" u="none" cap="none" strike="noStrike">
                <a:solidFill>
                  <a:srgbClr val="757070"/>
                </a:solidFill>
                <a:latin typeface="Arial"/>
                <a:ea typeface="Arial"/>
                <a:cs typeface="Arial"/>
                <a:sym typeface="Arial"/>
              </a:rPr>
              <a:t>Collected data was enriched by creating a landing outcome label based on outcome data after summarizing and analyzing features</a:t>
            </a:r>
            <a:endParaRPr b="0" i="0" sz="2200" u="none" cap="none" strike="noStrike">
              <a:solidFill>
                <a:srgbClr val="292929"/>
              </a:solidFill>
              <a:latin typeface="Arial"/>
              <a:ea typeface="Arial"/>
              <a:cs typeface="Arial"/>
              <a:sym typeface="Arial"/>
            </a:endParaRPr>
          </a:p>
          <a:p>
            <a:pPr indent="-183197"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83197"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8" name="Shape 128"/>
        <p:cNvGrpSpPr/>
        <p:nvPr/>
      </p:nvGrpSpPr>
      <p:grpSpPr>
        <a:xfrm>
          <a:off x="0" y="0"/>
          <a:ext cx="0" cy="0"/>
          <a:chOff x="0" y="0"/>
          <a:chExt cx="0" cy="0"/>
        </a:xfrm>
      </p:grpSpPr>
      <p:sp>
        <p:nvSpPr>
          <p:cNvPr id="129" name="Google Shape;129;p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0" name="Google Shape;130;p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
        <p:nvSpPr>
          <p:cNvPr id="131" name="Google Shape;131;p7"/>
          <p:cNvSpPr txBox="1"/>
          <p:nvPr/>
        </p:nvSpPr>
        <p:spPr>
          <a:xfrm>
            <a:off x="770011" y="1580808"/>
            <a:ext cx="10104817" cy="5211877"/>
          </a:xfrm>
          <a:prstGeom prst="rect">
            <a:avLst/>
          </a:prstGeom>
          <a:noFill/>
          <a:ln>
            <a:noFill/>
          </a:ln>
        </p:spPr>
        <p:txBody>
          <a:bodyPr anchorCtr="0" anchor="t" bIns="45700" lIns="91425" spcFirstLastPara="1" rIns="91425" wrap="square" tIns="45700">
            <a:normAutofit/>
          </a:bodyPr>
          <a:lstStyle/>
          <a:p>
            <a:pPr indent="0" lvl="0" marL="0" marR="0" rtl="0" algn="l">
              <a:lnSpc>
                <a:spcPct val="12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Executive Summary</a:t>
            </a:r>
            <a:endParaRPr/>
          </a:p>
          <a:p>
            <a:pPr indent="-228600" lvl="0" marL="228600" marR="0" rtl="0" algn="l">
              <a:lnSpc>
                <a:spcPct val="120000"/>
              </a:lnSpc>
              <a:spcBef>
                <a:spcPts val="1400"/>
              </a:spcBef>
              <a:spcAft>
                <a:spcPts val="0"/>
              </a:spcAft>
              <a:buClr>
                <a:srgbClr val="292929"/>
              </a:buClr>
              <a:buSzPts val="2600"/>
              <a:buFont typeface="Arial"/>
              <a:buChar char="•"/>
            </a:pPr>
            <a:r>
              <a:rPr lang="en-US" sz="2600">
                <a:solidFill>
                  <a:srgbClr val="292929"/>
                </a:solidFill>
                <a:latin typeface="Arial"/>
                <a:ea typeface="Arial"/>
                <a:cs typeface="Arial"/>
                <a:sym typeface="Arial"/>
              </a:rPr>
              <a:t>Perform exploratory data analysis (EDA) using visualization and SQL</a:t>
            </a:r>
            <a:endParaRPr/>
          </a:p>
          <a:p>
            <a:pPr indent="-228600" lvl="0" marL="228600" marR="0" rtl="0" algn="l">
              <a:lnSpc>
                <a:spcPct val="120000"/>
              </a:lnSpc>
              <a:spcBef>
                <a:spcPts val="1400"/>
              </a:spcBef>
              <a:spcAft>
                <a:spcPts val="0"/>
              </a:spcAft>
              <a:buClr>
                <a:srgbClr val="292929"/>
              </a:buClr>
              <a:buSzPts val="2600"/>
              <a:buFont typeface="Arial"/>
              <a:buChar char="•"/>
            </a:pPr>
            <a:r>
              <a:rPr lang="en-US" sz="2600">
                <a:solidFill>
                  <a:srgbClr val="292929"/>
                </a:solidFill>
                <a:latin typeface="Arial"/>
                <a:ea typeface="Arial"/>
                <a:cs typeface="Arial"/>
                <a:sym typeface="Arial"/>
              </a:rPr>
              <a:t>Perform interactive visual analytics using Folium and Plotly Dash</a:t>
            </a:r>
            <a:endParaRPr/>
          </a:p>
          <a:p>
            <a:pPr indent="-228600" lvl="0" marL="228600" marR="0" rtl="0" algn="l">
              <a:lnSpc>
                <a:spcPct val="120000"/>
              </a:lnSpc>
              <a:spcBef>
                <a:spcPts val="1400"/>
              </a:spcBef>
              <a:spcAft>
                <a:spcPts val="0"/>
              </a:spcAft>
              <a:buClr>
                <a:srgbClr val="292929"/>
              </a:buClr>
              <a:buSzPts val="2600"/>
              <a:buFont typeface="Arial"/>
              <a:buChar char="•"/>
            </a:pPr>
            <a:r>
              <a:rPr lang="en-US" sz="2600">
                <a:solidFill>
                  <a:srgbClr val="292929"/>
                </a:solidFill>
                <a:latin typeface="Arial"/>
                <a:ea typeface="Arial"/>
                <a:cs typeface="Arial"/>
                <a:sym typeface="Arial"/>
              </a:rPr>
              <a:t>Perform predictive analysis using classification models</a:t>
            </a:r>
            <a:endParaRPr/>
          </a:p>
          <a:p>
            <a:pPr indent="-228600" lvl="1" marL="685800" marR="0" rtl="0" algn="l">
              <a:lnSpc>
                <a:spcPct val="120000"/>
              </a:lnSpc>
              <a:spcBef>
                <a:spcPts val="1400"/>
              </a:spcBef>
              <a:spcAft>
                <a:spcPts val="0"/>
              </a:spcAft>
              <a:buClr>
                <a:srgbClr val="757070"/>
              </a:buClr>
              <a:buSzPts val="2600"/>
              <a:buFont typeface="Arial"/>
              <a:buChar char="•"/>
            </a:pPr>
            <a:r>
              <a:rPr b="0" i="0" lang="en-US" sz="2600" u="none" cap="none" strike="noStrike">
                <a:solidFill>
                  <a:srgbClr val="757070"/>
                </a:solidFill>
                <a:latin typeface="Arial"/>
                <a:ea typeface="Arial"/>
                <a:cs typeface="Arial"/>
                <a:sym typeface="Arial"/>
              </a:rPr>
              <a:t>Data that was collected until this step were normalized, divided in training and test data sets and evaluated by four different classification models, being the accuracy of each model evaluated using different combinations of parameters.</a:t>
            </a:r>
            <a:endParaRPr b="0" i="0" sz="8800" u="none" cap="none" strike="noStrike">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rgbClr val="0070C0"/>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rgbClr val="0070C0"/>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rgbClr val="0070C0"/>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rgbClr val="0070C0"/>
              </a:buClr>
              <a:buSzPts val="2200"/>
              <a:buFont typeface="Arial"/>
              <a:buNone/>
            </a:pPr>
            <a:r>
              <a:t/>
            </a:r>
            <a:endParaRPr sz="2200">
              <a:solidFill>
                <a:srgbClr val="292929"/>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 name="Shape 135"/>
        <p:cNvGrpSpPr/>
        <p:nvPr/>
      </p:nvGrpSpPr>
      <p:grpSpPr>
        <a:xfrm>
          <a:off x="0" y="0"/>
          <a:ext cx="0" cy="0"/>
          <a:chOff x="0" y="0"/>
          <a:chExt cx="0" cy="0"/>
        </a:xfrm>
      </p:grpSpPr>
      <p:sp>
        <p:nvSpPr>
          <p:cNvPr id="136" name="Google Shape;136;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7" name="Google Shape;137;p8"/>
          <p:cNvSpPr txBox="1"/>
          <p:nvPr>
            <p:ph idx="1" type="body"/>
          </p:nvPr>
        </p:nvSpPr>
        <p:spPr>
          <a:xfrm>
            <a:off x="770011" y="1825625"/>
            <a:ext cx="10515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Describe how data sets were collected. </a:t>
            </a:r>
            <a:endParaRPr/>
          </a:p>
          <a:p>
            <a:pPr indent="-228600" lvl="0" marL="228600" marR="0" rtl="0" algn="l">
              <a:lnSpc>
                <a:spcPct val="100000"/>
              </a:lnSpc>
              <a:spcBef>
                <a:spcPts val="140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Datasets were collected from SpaceX API (https://api.spacexdata.com/v4/rockets/) and from Wikipedia (https://en.wikipedia.org/wiki/List_of_Falcon/_9/_and_Falcon_Heavy_launches), using web scraping technics.</a:t>
            </a:r>
            <a:endParaRPr/>
          </a:p>
          <a:p>
            <a:pPr indent="0" lvl="0" marL="0" marR="0" rtl="0" algn="l">
              <a:lnSpc>
                <a:spcPct val="100000"/>
              </a:lnSpc>
              <a:spcBef>
                <a:spcPts val="1400"/>
              </a:spcBef>
              <a:spcAft>
                <a:spcPts val="0"/>
              </a:spcAft>
              <a:buClr>
                <a:schemeClr val="dk1"/>
              </a:buClr>
              <a:buSzPts val="1800"/>
              <a:buFont typeface="Arial"/>
              <a:buNone/>
            </a:pPr>
            <a:r>
              <a:t/>
            </a:r>
            <a:endParaRPr b="0" i="0" sz="1800" u="none" cap="none" strike="noStrike">
              <a:solidFill>
                <a:srgbClr val="292929"/>
              </a:solidFill>
              <a:latin typeface="Arial"/>
              <a:ea typeface="Arial"/>
              <a:cs typeface="Arial"/>
              <a:sym typeface="Arial"/>
            </a:endParaRPr>
          </a:p>
        </p:txBody>
      </p:sp>
      <p:sp>
        <p:nvSpPr>
          <p:cNvPr id="138" name="Google Shape;138;p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 name="Shape 142"/>
        <p:cNvGrpSpPr/>
        <p:nvPr/>
      </p:nvGrpSpPr>
      <p:grpSpPr>
        <a:xfrm>
          <a:off x="0" y="0"/>
          <a:ext cx="0" cy="0"/>
          <a:chOff x="0" y="0"/>
          <a:chExt cx="0" cy="0"/>
        </a:xfrm>
      </p:grpSpPr>
      <p:sp>
        <p:nvSpPr>
          <p:cNvPr id="143" name="Google Shape;143;p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4" name="Google Shape;144;p9"/>
          <p:cNvSpPr txBox="1"/>
          <p:nvPr>
            <p:ph idx="1" type="body"/>
          </p:nvPr>
        </p:nvSpPr>
        <p:spPr>
          <a:xfrm>
            <a:off x="820738" y="1800225"/>
            <a:ext cx="4640263" cy="4225925"/>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SpaceX offers a public API from where data can be obtained and then used; </a:t>
            </a:r>
            <a:endParaRPr/>
          </a:p>
          <a:p>
            <a:pPr indent="-228600" lvl="0" marL="228600" marR="0" rtl="0" algn="l">
              <a:lnSpc>
                <a:spcPct val="90000"/>
              </a:lnSpc>
              <a:spcBef>
                <a:spcPts val="100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This API was used according to the flowchart beside and then data is persisted. </a:t>
            </a:r>
            <a:endParaRPr/>
          </a:p>
          <a:p>
            <a:pPr indent="-228600" lvl="0" marL="228600" marR="0" rtl="0" algn="l">
              <a:lnSpc>
                <a:spcPct val="90000"/>
              </a:lnSpc>
              <a:spcBef>
                <a:spcPts val="100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Source code: </a:t>
            </a:r>
            <a:r>
              <a:rPr lang="en-US" sz="1800" u="sng">
                <a:solidFill>
                  <a:schemeClr val="hlink"/>
                </a:solidFill>
                <a:latin typeface="Calibri"/>
                <a:ea typeface="Calibri"/>
                <a:cs typeface="Calibri"/>
                <a:sym typeface="Calibri"/>
                <a:hlinkClick r:id="rId4"/>
              </a:rPr>
              <a:t>https://github.com/ddmatae/Applied-Data-Science-Capstone/blob/main/Data%20Collection%20API.ipynb</a:t>
            </a:r>
            <a:endParaRPr sz="1800">
              <a:solidFill>
                <a:schemeClr val="dk1"/>
              </a:solidFill>
              <a:latin typeface="Calibri"/>
              <a:ea typeface="Calibri"/>
              <a:cs typeface="Calibri"/>
              <a:sym typeface="Calibri"/>
            </a:endParaRPr>
          </a:p>
        </p:txBody>
      </p:sp>
      <p:sp>
        <p:nvSpPr>
          <p:cNvPr id="145" name="Google Shape;145;p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pic>
        <p:nvPicPr>
          <p:cNvPr id="146" name="Google Shape;146;p9"/>
          <p:cNvPicPr preferRelativeResize="0"/>
          <p:nvPr/>
        </p:nvPicPr>
        <p:blipFill rotWithShape="1">
          <a:blip r:embed="rId5">
            <a:alphaModFix/>
          </a:blip>
          <a:srcRect b="0" l="0" r="0" t="0"/>
          <a:stretch/>
        </p:blipFill>
        <p:spPr>
          <a:xfrm>
            <a:off x="7924800" y="2038350"/>
            <a:ext cx="2520950" cy="365621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